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2" r:id="rId1"/>
  </p:sldMasterIdLst>
  <p:notesMasterIdLst>
    <p:notesMasterId r:id="rId44"/>
  </p:notesMasterIdLst>
  <p:handoutMasterIdLst>
    <p:handoutMasterId r:id="rId45"/>
  </p:handoutMasterIdLst>
  <p:sldIdLst>
    <p:sldId id="1320" r:id="rId2"/>
    <p:sldId id="1321" r:id="rId3"/>
    <p:sldId id="1322" r:id="rId4"/>
    <p:sldId id="1323" r:id="rId5"/>
    <p:sldId id="1324" r:id="rId6"/>
    <p:sldId id="1325" r:id="rId7"/>
    <p:sldId id="1326" r:id="rId8"/>
    <p:sldId id="1327" r:id="rId9"/>
    <p:sldId id="1331" r:id="rId10"/>
    <p:sldId id="1332" r:id="rId11"/>
    <p:sldId id="1333" r:id="rId12"/>
    <p:sldId id="1334" r:id="rId13"/>
    <p:sldId id="1335" r:id="rId14"/>
    <p:sldId id="1336" r:id="rId15"/>
    <p:sldId id="1337" r:id="rId16"/>
    <p:sldId id="1345" r:id="rId17"/>
    <p:sldId id="1346" r:id="rId18"/>
    <p:sldId id="1347" r:id="rId19"/>
    <p:sldId id="1348" r:id="rId20"/>
    <p:sldId id="1349" r:id="rId21"/>
    <p:sldId id="1350" r:id="rId22"/>
    <p:sldId id="1351" r:id="rId23"/>
    <p:sldId id="1352" r:id="rId24"/>
    <p:sldId id="1353" r:id="rId25"/>
    <p:sldId id="1338" r:id="rId26"/>
    <p:sldId id="1362" r:id="rId27"/>
    <p:sldId id="1339" r:id="rId28"/>
    <p:sldId id="1340" r:id="rId29"/>
    <p:sldId id="1341" r:id="rId30"/>
    <p:sldId id="1342" r:id="rId31"/>
    <p:sldId id="1343" r:id="rId32"/>
    <p:sldId id="1344" r:id="rId33"/>
    <p:sldId id="1361" r:id="rId34"/>
    <p:sldId id="1356" r:id="rId35"/>
    <p:sldId id="1357" r:id="rId36"/>
    <p:sldId id="1358" r:id="rId37"/>
    <p:sldId id="1359" r:id="rId38"/>
    <p:sldId id="1360" r:id="rId39"/>
    <p:sldId id="1329" r:id="rId40"/>
    <p:sldId id="1330" r:id="rId41"/>
    <p:sldId id="1354" r:id="rId42"/>
    <p:sldId id="1355" r:id="rId43"/>
  </p:sldIdLst>
  <p:sldSz cx="9144000" cy="6858000" type="screen4x3"/>
  <p:notesSz cx="6980238" cy="9210675"/>
  <p:defaultTextStyle>
    <a:defPPr>
      <a:defRPr lang="en-US"/>
    </a:defPPr>
    <a:lvl1pPr algn="l" rtl="0" fontAlgn="base">
      <a:spcBef>
        <a:spcPct val="0"/>
      </a:spcBef>
      <a:spcAft>
        <a:spcPct val="0"/>
      </a:spcAft>
      <a:defRPr b="1" kern="1200">
        <a:solidFill>
          <a:schemeClr val="bg1"/>
        </a:solidFill>
        <a:latin typeface="Arial" charset="0"/>
        <a:ea typeface="宋体" charset="-122"/>
        <a:cs typeface="+mn-cs"/>
      </a:defRPr>
    </a:lvl1pPr>
    <a:lvl2pPr marL="457200" algn="l" rtl="0" fontAlgn="base">
      <a:spcBef>
        <a:spcPct val="0"/>
      </a:spcBef>
      <a:spcAft>
        <a:spcPct val="0"/>
      </a:spcAft>
      <a:defRPr b="1" kern="1200">
        <a:solidFill>
          <a:schemeClr val="bg1"/>
        </a:solidFill>
        <a:latin typeface="Arial" charset="0"/>
        <a:ea typeface="宋体" charset="-122"/>
        <a:cs typeface="+mn-cs"/>
      </a:defRPr>
    </a:lvl2pPr>
    <a:lvl3pPr marL="914400" algn="l" rtl="0" fontAlgn="base">
      <a:spcBef>
        <a:spcPct val="0"/>
      </a:spcBef>
      <a:spcAft>
        <a:spcPct val="0"/>
      </a:spcAft>
      <a:defRPr b="1" kern="1200">
        <a:solidFill>
          <a:schemeClr val="bg1"/>
        </a:solidFill>
        <a:latin typeface="Arial" charset="0"/>
        <a:ea typeface="宋体" charset="-122"/>
        <a:cs typeface="+mn-cs"/>
      </a:defRPr>
    </a:lvl3pPr>
    <a:lvl4pPr marL="1371600" algn="l" rtl="0" fontAlgn="base">
      <a:spcBef>
        <a:spcPct val="0"/>
      </a:spcBef>
      <a:spcAft>
        <a:spcPct val="0"/>
      </a:spcAft>
      <a:defRPr b="1" kern="1200">
        <a:solidFill>
          <a:schemeClr val="bg1"/>
        </a:solidFill>
        <a:latin typeface="Arial" charset="0"/>
        <a:ea typeface="宋体" charset="-122"/>
        <a:cs typeface="+mn-cs"/>
      </a:defRPr>
    </a:lvl4pPr>
    <a:lvl5pPr marL="1828800" algn="l" rtl="0" fontAlgn="base">
      <a:spcBef>
        <a:spcPct val="0"/>
      </a:spcBef>
      <a:spcAft>
        <a:spcPct val="0"/>
      </a:spcAft>
      <a:defRPr b="1" kern="1200">
        <a:solidFill>
          <a:schemeClr val="bg1"/>
        </a:solidFill>
        <a:latin typeface="Arial" charset="0"/>
        <a:ea typeface="宋体" charset="-122"/>
        <a:cs typeface="+mn-cs"/>
      </a:defRPr>
    </a:lvl5pPr>
    <a:lvl6pPr marL="2286000" algn="l" defTabSz="914400" rtl="0" eaLnBrk="1" latinLnBrk="0" hangingPunct="1">
      <a:defRPr b="1" kern="1200">
        <a:solidFill>
          <a:schemeClr val="bg1"/>
        </a:solidFill>
        <a:latin typeface="Arial" charset="0"/>
        <a:ea typeface="宋体" charset="-122"/>
        <a:cs typeface="+mn-cs"/>
      </a:defRPr>
    </a:lvl6pPr>
    <a:lvl7pPr marL="2743200" algn="l" defTabSz="914400" rtl="0" eaLnBrk="1" latinLnBrk="0" hangingPunct="1">
      <a:defRPr b="1" kern="1200">
        <a:solidFill>
          <a:schemeClr val="bg1"/>
        </a:solidFill>
        <a:latin typeface="Arial" charset="0"/>
        <a:ea typeface="宋体" charset="-122"/>
        <a:cs typeface="+mn-cs"/>
      </a:defRPr>
    </a:lvl7pPr>
    <a:lvl8pPr marL="3200400" algn="l" defTabSz="914400" rtl="0" eaLnBrk="1" latinLnBrk="0" hangingPunct="1">
      <a:defRPr b="1" kern="1200">
        <a:solidFill>
          <a:schemeClr val="bg1"/>
        </a:solidFill>
        <a:latin typeface="Arial" charset="0"/>
        <a:ea typeface="宋体" charset="-122"/>
        <a:cs typeface="+mn-cs"/>
      </a:defRPr>
    </a:lvl8pPr>
    <a:lvl9pPr marL="3657600" algn="l" defTabSz="914400" rtl="0" eaLnBrk="1" latinLnBrk="0" hangingPunct="1">
      <a:defRPr b="1" kern="1200">
        <a:solidFill>
          <a:schemeClr val="bg1"/>
        </a:solidFill>
        <a:latin typeface="Arial" charset="0"/>
        <a:ea typeface="宋体" charset="-122"/>
        <a:cs typeface="+mn-cs"/>
      </a:defRPr>
    </a:lvl9pPr>
  </p:defaultTextStyle>
  <p:extLst>
    <p:ext uri="{EFAFB233-063F-42B5-8137-9DF3F51BA10A}">
      <p15:sldGuideLst xmlns:p15="http://schemas.microsoft.com/office/powerpoint/2012/main" xmlns="">
        <p15:guide id="1" orient="horz" pos="3453" userDrawn="1">
          <p15:clr>
            <a:srgbClr val="A4A3A4"/>
          </p15:clr>
        </p15:guide>
        <p15:guide id="2" orient="horz" pos="3022" userDrawn="1">
          <p15:clr>
            <a:srgbClr val="A4A3A4"/>
          </p15:clr>
        </p15:guide>
        <p15:guide id="3" pos="316">
          <p15:clr>
            <a:srgbClr val="A4A3A4"/>
          </p15:clr>
        </p15:guide>
        <p15:guide id="4" pos="4513">
          <p15:clr>
            <a:srgbClr val="A4A3A4"/>
          </p15:clr>
        </p15:guide>
      </p15:sldGuideLst>
    </p:ext>
    <p:ext uri="{2D200454-40CA-4A62-9FC3-DE9A4176ACB9}">
      <p15:notesGuideLst xmlns:p15="http://schemas.microsoft.com/office/powerpoint/2012/main" xmlns="">
        <p15:guide id="1" orient="horz" pos="2901">
          <p15:clr>
            <a:srgbClr val="A4A3A4"/>
          </p15:clr>
        </p15:guide>
        <p15:guide id="2" pos="219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B66A"/>
    <a:srgbClr val="A1C3E8"/>
    <a:srgbClr val="E4EDEC"/>
    <a:srgbClr val="E5EEED"/>
    <a:srgbClr val="E7F0EF"/>
    <a:srgbClr val="E6EFEE"/>
    <a:srgbClr val="DEC8EE"/>
    <a:srgbClr val="FFFFCC"/>
    <a:srgbClr val="E1EBF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83394" autoAdjust="0"/>
  </p:normalViewPr>
  <p:slideViewPr>
    <p:cSldViewPr snapToGrid="0">
      <p:cViewPr varScale="1">
        <p:scale>
          <a:sx n="71" d="100"/>
          <a:sy n="71" d="100"/>
        </p:scale>
        <p:origin x="-1302" y="-96"/>
      </p:cViewPr>
      <p:guideLst>
        <p:guide orient="horz" pos="3453"/>
        <p:guide orient="horz" pos="3022"/>
        <p:guide pos="316"/>
        <p:guide pos="4513"/>
      </p:guideLst>
    </p:cSldViewPr>
  </p:slideViewPr>
  <p:outlineViewPr>
    <p:cViewPr>
      <p:scale>
        <a:sx n="33" d="100"/>
        <a:sy n="33" d="100"/>
      </p:scale>
      <p:origin x="0" y="17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3" d="100"/>
          <a:sy n="53" d="100"/>
        </p:scale>
        <p:origin x="-2934" y="-102"/>
      </p:cViewPr>
      <p:guideLst>
        <p:guide orient="horz" pos="2901"/>
        <p:guide pos="219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24188" cy="460375"/>
          </a:xfrm>
          <a:prstGeom prst="rect">
            <a:avLst/>
          </a:prstGeom>
          <a:noFill/>
          <a:ln>
            <a:noFill/>
          </a:ln>
          <a:effectLst/>
          <a:extLst/>
        </p:spPr>
        <p:txBody>
          <a:bodyPr vert="horz" wrap="square" lIns="92309" tIns="46154" rIns="92309" bIns="46154" numCol="1" anchor="t" anchorCtr="0" compatLnSpc="1">
            <a:prstTxWarp prst="textNoShape">
              <a:avLst/>
            </a:prstTxWarp>
          </a:bodyPr>
          <a:lstStyle>
            <a:lvl1pPr algn="l" defTabSz="922338" eaLnBrk="0" hangingPunct="0">
              <a:spcBef>
                <a:spcPct val="0"/>
              </a:spcBef>
              <a:defRPr sz="1200" b="0">
                <a:solidFill>
                  <a:schemeClr val="tx1"/>
                </a:solidFill>
                <a:latin typeface="Times" pitchFamily="18" charset="0"/>
                <a:ea typeface="+mn-ea"/>
              </a:defRPr>
            </a:lvl1pPr>
          </a:lstStyle>
          <a:p>
            <a:pPr>
              <a:defRPr/>
            </a:pPr>
            <a:endParaRPr lang="zh-CN" altLang="en-US"/>
          </a:p>
        </p:txBody>
      </p:sp>
      <p:sp>
        <p:nvSpPr>
          <p:cNvPr id="36867" name="Rectangle 3"/>
          <p:cNvSpPr>
            <a:spLocks noGrp="1" noChangeArrowheads="1"/>
          </p:cNvSpPr>
          <p:nvPr>
            <p:ph type="dt" sz="quarter" idx="1"/>
          </p:nvPr>
        </p:nvSpPr>
        <p:spPr bwMode="auto">
          <a:xfrm>
            <a:off x="3956050" y="0"/>
            <a:ext cx="3024188" cy="460375"/>
          </a:xfrm>
          <a:prstGeom prst="rect">
            <a:avLst/>
          </a:prstGeom>
          <a:noFill/>
          <a:ln>
            <a:noFill/>
          </a:ln>
          <a:effectLst/>
          <a:extLst/>
        </p:spPr>
        <p:txBody>
          <a:bodyPr vert="horz" wrap="square" lIns="92309" tIns="46154" rIns="92309" bIns="46154" numCol="1" anchor="t" anchorCtr="0" compatLnSpc="1">
            <a:prstTxWarp prst="textNoShape">
              <a:avLst/>
            </a:prstTxWarp>
          </a:bodyPr>
          <a:lstStyle>
            <a:lvl1pPr algn="r" defTabSz="922338" eaLnBrk="0" hangingPunct="0">
              <a:spcBef>
                <a:spcPct val="0"/>
              </a:spcBef>
              <a:defRPr sz="1200" b="0">
                <a:solidFill>
                  <a:schemeClr val="tx1"/>
                </a:solidFill>
                <a:latin typeface="Times" pitchFamily="18" charset="0"/>
                <a:ea typeface="+mn-ea"/>
              </a:defRPr>
            </a:lvl1pPr>
          </a:lstStyle>
          <a:p>
            <a:pPr>
              <a:defRPr/>
            </a:pPr>
            <a:endParaRPr lang="en-US" altLang="zh-CN"/>
          </a:p>
        </p:txBody>
      </p:sp>
      <p:sp>
        <p:nvSpPr>
          <p:cNvPr id="36868" name="Rectangle 4"/>
          <p:cNvSpPr>
            <a:spLocks noGrp="1" noChangeArrowheads="1"/>
          </p:cNvSpPr>
          <p:nvPr>
            <p:ph type="ftr" sz="quarter" idx="2"/>
          </p:nvPr>
        </p:nvSpPr>
        <p:spPr bwMode="auto">
          <a:xfrm>
            <a:off x="0" y="8750300"/>
            <a:ext cx="3024188" cy="460375"/>
          </a:xfrm>
          <a:prstGeom prst="rect">
            <a:avLst/>
          </a:prstGeom>
          <a:noFill/>
          <a:ln>
            <a:noFill/>
          </a:ln>
          <a:effectLst/>
          <a:extLst/>
        </p:spPr>
        <p:txBody>
          <a:bodyPr vert="horz" wrap="square" lIns="92309" tIns="46154" rIns="92309" bIns="46154" numCol="1" anchor="b" anchorCtr="0" compatLnSpc="1">
            <a:prstTxWarp prst="textNoShape">
              <a:avLst/>
            </a:prstTxWarp>
          </a:bodyPr>
          <a:lstStyle>
            <a:lvl1pPr algn="l" defTabSz="922338" eaLnBrk="0" hangingPunct="0">
              <a:spcBef>
                <a:spcPct val="0"/>
              </a:spcBef>
              <a:defRPr sz="1200" b="0">
                <a:solidFill>
                  <a:schemeClr val="tx1"/>
                </a:solidFill>
                <a:latin typeface="Times" pitchFamily="18" charset="0"/>
                <a:ea typeface="+mn-ea"/>
              </a:defRPr>
            </a:lvl1pPr>
          </a:lstStyle>
          <a:p>
            <a:pPr>
              <a:defRPr/>
            </a:pPr>
            <a:endParaRPr lang="en-US" altLang="zh-CN"/>
          </a:p>
        </p:txBody>
      </p:sp>
      <p:sp>
        <p:nvSpPr>
          <p:cNvPr id="36869" name="Rectangle 5"/>
          <p:cNvSpPr>
            <a:spLocks noGrp="1" noChangeArrowheads="1"/>
          </p:cNvSpPr>
          <p:nvPr>
            <p:ph type="sldNum" sz="quarter" idx="3"/>
          </p:nvPr>
        </p:nvSpPr>
        <p:spPr bwMode="auto">
          <a:xfrm>
            <a:off x="3956050" y="8750300"/>
            <a:ext cx="3024188" cy="460375"/>
          </a:xfrm>
          <a:prstGeom prst="rect">
            <a:avLst/>
          </a:prstGeom>
          <a:noFill/>
          <a:ln>
            <a:noFill/>
          </a:ln>
          <a:effectLst/>
          <a:extLst/>
        </p:spPr>
        <p:txBody>
          <a:bodyPr vert="horz" wrap="square" lIns="92309" tIns="46154" rIns="92309" bIns="46154" numCol="1" anchor="b" anchorCtr="0" compatLnSpc="1">
            <a:prstTxWarp prst="textNoShape">
              <a:avLst/>
            </a:prstTxWarp>
          </a:bodyPr>
          <a:lstStyle>
            <a:lvl1pPr algn="r" defTabSz="922338" eaLnBrk="0" hangingPunct="0">
              <a:spcBef>
                <a:spcPct val="0"/>
              </a:spcBef>
              <a:defRPr sz="1200" b="0">
                <a:solidFill>
                  <a:schemeClr val="tx1"/>
                </a:solidFill>
                <a:latin typeface="Times" pitchFamily="18" charset="0"/>
                <a:ea typeface="+mn-ea"/>
              </a:defRPr>
            </a:lvl1pPr>
          </a:lstStyle>
          <a:p>
            <a:pPr>
              <a:defRPr/>
            </a:pPr>
            <a:fld id="{C05C1221-282E-485D-A1B0-0F7D058B62ED}" type="slidenum">
              <a:rPr lang="zh-CN" altLang="en-US"/>
              <a:pPr>
                <a:defRPr/>
              </a:pPr>
              <a:t>‹#›</a:t>
            </a:fld>
            <a:endParaRPr lang="en-US" altLang="zh-CN" dirty="0"/>
          </a:p>
        </p:txBody>
      </p:sp>
    </p:spTree>
    <p:extLst>
      <p:ext uri="{BB962C8B-B14F-4D97-AF65-F5344CB8AC3E}">
        <p14:creationId xmlns:p14="http://schemas.microsoft.com/office/powerpoint/2010/main" val="21500828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4188" cy="460375"/>
          </a:xfrm>
          <a:prstGeom prst="rect">
            <a:avLst/>
          </a:prstGeom>
          <a:noFill/>
          <a:ln>
            <a:noFill/>
          </a:ln>
          <a:effectLst/>
          <a:extLst/>
        </p:spPr>
        <p:txBody>
          <a:bodyPr vert="horz" wrap="square" lIns="92309" tIns="46154" rIns="92309" bIns="46154" numCol="1" anchor="t" anchorCtr="0" compatLnSpc="1">
            <a:prstTxWarp prst="textNoShape">
              <a:avLst/>
            </a:prstTxWarp>
          </a:bodyPr>
          <a:lstStyle>
            <a:lvl1pPr algn="l" defTabSz="922338" eaLnBrk="0" hangingPunct="0">
              <a:spcBef>
                <a:spcPct val="0"/>
              </a:spcBef>
              <a:defRPr sz="1200" b="0">
                <a:solidFill>
                  <a:schemeClr val="tx1"/>
                </a:solidFill>
                <a:latin typeface="Times" pitchFamily="18" charset="0"/>
                <a:ea typeface="+mn-ea"/>
              </a:defRPr>
            </a:lvl1pPr>
          </a:lstStyle>
          <a:p>
            <a:pPr>
              <a:defRPr/>
            </a:pPr>
            <a:endParaRPr lang="zh-CN" altLang="en-US"/>
          </a:p>
        </p:txBody>
      </p:sp>
      <p:sp>
        <p:nvSpPr>
          <p:cNvPr id="6147" name="Rectangle 3"/>
          <p:cNvSpPr>
            <a:spLocks noGrp="1" noChangeArrowheads="1"/>
          </p:cNvSpPr>
          <p:nvPr>
            <p:ph type="dt" idx="1"/>
          </p:nvPr>
        </p:nvSpPr>
        <p:spPr bwMode="auto">
          <a:xfrm>
            <a:off x="3956050" y="0"/>
            <a:ext cx="3024188" cy="460375"/>
          </a:xfrm>
          <a:prstGeom prst="rect">
            <a:avLst/>
          </a:prstGeom>
          <a:noFill/>
          <a:ln>
            <a:noFill/>
          </a:ln>
          <a:effectLst/>
          <a:extLst/>
        </p:spPr>
        <p:txBody>
          <a:bodyPr vert="horz" wrap="square" lIns="92309" tIns="46154" rIns="92309" bIns="46154" numCol="1" anchor="t" anchorCtr="0" compatLnSpc="1">
            <a:prstTxWarp prst="textNoShape">
              <a:avLst/>
            </a:prstTxWarp>
          </a:bodyPr>
          <a:lstStyle>
            <a:lvl1pPr algn="r" defTabSz="922338" eaLnBrk="0" hangingPunct="0">
              <a:spcBef>
                <a:spcPct val="0"/>
              </a:spcBef>
              <a:defRPr sz="1200" b="0">
                <a:solidFill>
                  <a:schemeClr val="tx1"/>
                </a:solidFill>
                <a:latin typeface="Times" pitchFamily="18" charset="0"/>
                <a:ea typeface="+mn-ea"/>
              </a:defRPr>
            </a:lvl1pPr>
          </a:lstStyle>
          <a:p>
            <a:pPr>
              <a:defRPr/>
            </a:pPr>
            <a:endParaRPr lang="en-US" altLang="zh-CN"/>
          </a:p>
        </p:txBody>
      </p:sp>
      <p:sp>
        <p:nvSpPr>
          <p:cNvPr id="20484" name="Rectangle 4"/>
          <p:cNvSpPr>
            <a:spLocks noGrp="1" noRot="1" noChangeAspect="1" noChangeArrowheads="1" noTextEdit="1"/>
          </p:cNvSpPr>
          <p:nvPr>
            <p:ph type="sldImg" idx="2"/>
          </p:nvPr>
        </p:nvSpPr>
        <p:spPr bwMode="auto">
          <a:xfrm>
            <a:off x="1189038" y="690563"/>
            <a:ext cx="4605337" cy="34544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0275" y="4375150"/>
            <a:ext cx="5119688" cy="4144963"/>
          </a:xfrm>
          <a:prstGeom prst="rect">
            <a:avLst/>
          </a:prstGeom>
          <a:noFill/>
          <a:ln>
            <a:noFill/>
          </a:ln>
          <a:effectLst/>
          <a:extLst/>
        </p:spPr>
        <p:txBody>
          <a:bodyPr vert="horz" wrap="square" lIns="92309" tIns="46154" rIns="92309" bIns="46154"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6150" name="Rectangle 6"/>
          <p:cNvSpPr>
            <a:spLocks noGrp="1" noChangeArrowheads="1"/>
          </p:cNvSpPr>
          <p:nvPr>
            <p:ph type="ftr" sz="quarter" idx="4"/>
          </p:nvPr>
        </p:nvSpPr>
        <p:spPr bwMode="auto">
          <a:xfrm>
            <a:off x="0" y="8750300"/>
            <a:ext cx="3024188" cy="460375"/>
          </a:xfrm>
          <a:prstGeom prst="rect">
            <a:avLst/>
          </a:prstGeom>
          <a:noFill/>
          <a:ln>
            <a:noFill/>
          </a:ln>
          <a:effectLst/>
          <a:extLst/>
        </p:spPr>
        <p:txBody>
          <a:bodyPr vert="horz" wrap="square" lIns="92309" tIns="46154" rIns="92309" bIns="46154" numCol="1" anchor="b" anchorCtr="0" compatLnSpc="1">
            <a:prstTxWarp prst="textNoShape">
              <a:avLst/>
            </a:prstTxWarp>
          </a:bodyPr>
          <a:lstStyle>
            <a:lvl1pPr algn="l" defTabSz="922338" eaLnBrk="0" hangingPunct="0">
              <a:spcBef>
                <a:spcPct val="0"/>
              </a:spcBef>
              <a:defRPr sz="1200" b="0">
                <a:solidFill>
                  <a:schemeClr val="tx1"/>
                </a:solidFill>
                <a:latin typeface="Times" pitchFamily="18" charset="0"/>
                <a:ea typeface="+mn-ea"/>
              </a:defRPr>
            </a:lvl1pPr>
          </a:lstStyle>
          <a:p>
            <a:pPr>
              <a:defRPr/>
            </a:pPr>
            <a:endParaRPr lang="en-US" altLang="zh-CN"/>
          </a:p>
        </p:txBody>
      </p:sp>
      <p:sp>
        <p:nvSpPr>
          <p:cNvPr id="6151" name="Rectangle 7"/>
          <p:cNvSpPr>
            <a:spLocks noGrp="1" noChangeArrowheads="1"/>
          </p:cNvSpPr>
          <p:nvPr>
            <p:ph type="sldNum" sz="quarter" idx="5"/>
          </p:nvPr>
        </p:nvSpPr>
        <p:spPr bwMode="auto">
          <a:xfrm>
            <a:off x="3956050" y="8750300"/>
            <a:ext cx="3024188" cy="460375"/>
          </a:xfrm>
          <a:prstGeom prst="rect">
            <a:avLst/>
          </a:prstGeom>
          <a:noFill/>
          <a:ln>
            <a:noFill/>
          </a:ln>
          <a:effectLst/>
          <a:extLst/>
        </p:spPr>
        <p:txBody>
          <a:bodyPr vert="horz" wrap="square" lIns="92309" tIns="46154" rIns="92309" bIns="46154" numCol="1" anchor="b" anchorCtr="0" compatLnSpc="1">
            <a:prstTxWarp prst="textNoShape">
              <a:avLst/>
            </a:prstTxWarp>
          </a:bodyPr>
          <a:lstStyle>
            <a:lvl1pPr algn="r" defTabSz="922338" eaLnBrk="0" hangingPunct="0">
              <a:spcBef>
                <a:spcPct val="0"/>
              </a:spcBef>
              <a:defRPr sz="1200" b="0">
                <a:solidFill>
                  <a:schemeClr val="tx1"/>
                </a:solidFill>
                <a:latin typeface="Times" pitchFamily="18" charset="0"/>
                <a:ea typeface="+mn-ea"/>
              </a:defRPr>
            </a:lvl1pPr>
          </a:lstStyle>
          <a:p>
            <a:pPr>
              <a:defRPr/>
            </a:pPr>
            <a:fld id="{20F78F6F-019C-4EAC-B396-6376144AFF89}" type="slidenum">
              <a:rPr lang="zh-CN" altLang="en-US"/>
              <a:pPr>
                <a:defRPr/>
              </a:pPr>
              <a:t>‹#›</a:t>
            </a:fld>
            <a:endParaRPr lang="en-US" altLang="zh-CN" dirty="0"/>
          </a:p>
        </p:txBody>
      </p:sp>
    </p:spTree>
    <p:extLst>
      <p:ext uri="{BB962C8B-B14F-4D97-AF65-F5344CB8AC3E}">
        <p14:creationId xmlns:p14="http://schemas.microsoft.com/office/powerpoint/2010/main" val="360911449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小节标题">
    <p:bg>
      <p:bgPr>
        <a:solidFill>
          <a:schemeClr val="bg1"/>
        </a:solidFill>
        <a:effectLst/>
      </p:bgPr>
    </p:bg>
    <p:spTree>
      <p:nvGrpSpPr>
        <p:cNvPr id="1" name=""/>
        <p:cNvGrpSpPr/>
        <p:nvPr/>
      </p:nvGrpSpPr>
      <p:grpSpPr>
        <a:xfrm>
          <a:off x="0" y="0"/>
          <a:ext cx="0" cy="0"/>
          <a:chOff x="0" y="0"/>
          <a:chExt cx="0" cy="0"/>
        </a:xfrm>
      </p:grpSpPr>
      <p:sp>
        <p:nvSpPr>
          <p:cNvPr id="3" name="矩形 7"/>
          <p:cNvSpPr/>
          <p:nvPr userDrawn="1"/>
        </p:nvSpPr>
        <p:spPr>
          <a:xfrm>
            <a:off x="0" y="0"/>
            <a:ext cx="9164638" cy="6858000"/>
          </a:xfrm>
          <a:prstGeom prst="rect">
            <a:avLst/>
          </a:prstGeom>
          <a:solidFill>
            <a:srgbClr val="FAF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 name="Rectangle 3"/>
          <p:cNvSpPr>
            <a:spLocks noChangeArrowheads="1"/>
          </p:cNvSpPr>
          <p:nvPr userDrawn="1"/>
        </p:nvSpPr>
        <p:spPr bwMode="gray">
          <a:xfrm>
            <a:off x="0" y="2786063"/>
            <a:ext cx="9144000" cy="1987550"/>
          </a:xfrm>
          <a:prstGeom prst="rect">
            <a:avLst/>
          </a:prstGeom>
          <a:solidFill>
            <a:srgbClr val="0070C0"/>
          </a:solidFill>
          <a:ln>
            <a:noFill/>
          </a:ln>
          <a:effectLst>
            <a:outerShdw blurRad="50800" dist="38100" dir="2700000" algn="tl" rotWithShape="0">
              <a:prstClr val="black">
                <a:alpha val="40000"/>
              </a:prstClr>
            </a:outerShdw>
          </a:effectLst>
          <a:extLst/>
        </p:spPr>
        <p:txBody>
          <a:bodyPr wrap="none" anchor="ctr"/>
          <a:lstStyle/>
          <a:p>
            <a:pPr algn="ctr" eaLnBrk="0" hangingPunct="0">
              <a:spcBef>
                <a:spcPct val="50000"/>
              </a:spcBef>
              <a:defRPr/>
            </a:pPr>
            <a:endParaRPr lang="en-US" altLang="zh-CN" dirty="0"/>
          </a:p>
        </p:txBody>
      </p:sp>
      <p:pic>
        <p:nvPicPr>
          <p:cNvPr id="5" name="Picture 2" descr="D:\PPT\CZB\czb\2.png"/>
          <p:cNvPicPr>
            <a:picLocks noChangeAspect="1" noChangeArrowheads="1"/>
          </p:cNvPicPr>
          <p:nvPr userDrawn="1"/>
        </p:nvPicPr>
        <p:blipFill>
          <a:blip r:embed="rId2" cstate="print">
            <a:extLst/>
          </a:blip>
          <a:srcRect/>
          <a:stretch>
            <a:fillRect/>
          </a:stretch>
        </p:blipFill>
        <p:spPr bwMode="auto">
          <a:xfrm>
            <a:off x="5038724" y="3205681"/>
            <a:ext cx="3809360" cy="1148314"/>
          </a:xfrm>
          <a:prstGeom prst="roundRect">
            <a:avLst>
              <a:gd name="adj" fmla="val 8594"/>
            </a:avLst>
          </a:prstGeom>
          <a:solidFill>
            <a:srgbClr val="FFFFFF">
              <a:shade val="85000"/>
            </a:srgbClr>
          </a:solidFill>
          <a:ln>
            <a:noFill/>
          </a:ln>
          <a:effectLst>
            <a:innerShdw blurRad="63500" dist="50800" dir="13500000">
              <a:prstClr val="black">
                <a:alpha val="50000"/>
              </a:prstClr>
            </a:innerShdw>
            <a:reflection blurRad="12700" stA="38000" endPos="28000" dist="5000" dir="5400000" sy="-100000" algn="bl" rotWithShape="0"/>
          </a:effectLst>
          <a:scene3d>
            <a:camera prst="perspectiveLeft"/>
            <a:lightRig rig="threePt" dir="t"/>
          </a:scene3d>
          <a:extLst/>
        </p:spPr>
      </p:pic>
      <p:sp>
        <p:nvSpPr>
          <p:cNvPr id="2" name="标题 1"/>
          <p:cNvSpPr>
            <a:spLocks noGrp="1"/>
          </p:cNvSpPr>
          <p:nvPr>
            <p:ph type="title"/>
          </p:nvPr>
        </p:nvSpPr>
        <p:spPr>
          <a:xfrm>
            <a:off x="204716" y="3095073"/>
            <a:ext cx="4261267" cy="1362075"/>
          </a:xfrm>
          <a:prstGeom prst="rect">
            <a:avLst/>
          </a:prstGeom>
        </p:spPr>
        <p:txBody>
          <a:bodyPr anchor="t"/>
          <a:lstStyle>
            <a:lvl1pPr algn="l">
              <a:defRPr sz="2800" b="1" cap="all"/>
            </a:lvl1pPr>
          </a:lstStyle>
          <a:p>
            <a:r>
              <a:rPr lang="zh-CN" altLang="en-US" dirty="0" smtClean="0"/>
              <a:t>单击此处编辑母版标题样式</a:t>
            </a:r>
            <a:endParaRPr lang="zh-CN" altLang="en-US" dirty="0"/>
          </a:p>
        </p:txBody>
      </p:sp>
      <p:sp>
        <p:nvSpPr>
          <p:cNvPr id="6" name="灯片编号占位符 3"/>
          <p:cNvSpPr>
            <a:spLocks noGrp="1"/>
          </p:cNvSpPr>
          <p:nvPr>
            <p:ph type="sldNum" sz="quarter" idx="10"/>
          </p:nvPr>
        </p:nvSpPr>
        <p:spPr>
          <a:xfrm>
            <a:off x="5791200" y="6505575"/>
            <a:ext cx="2054225" cy="352425"/>
          </a:xfrm>
        </p:spPr>
        <p:txBody>
          <a:bodyPr/>
          <a:lstStyle>
            <a:lvl1pPr>
              <a:defRPr/>
            </a:lvl1pPr>
          </a:lstStyle>
          <a:p>
            <a:pPr>
              <a:defRPr/>
            </a:pPr>
            <a:r>
              <a:rPr lang="zh-CN" altLang="en-US"/>
              <a:t>©20</a:t>
            </a:r>
            <a:r>
              <a:rPr lang="en-US" altLang="zh-CN"/>
              <a:t>11</a:t>
            </a:r>
            <a:r>
              <a:rPr lang="zh-CN" altLang="en-US"/>
              <a:t> 财政部行政政法司</a:t>
            </a:r>
            <a:r>
              <a:rPr lang="en-US" altLang="zh-CN"/>
              <a:t>.  |   </a:t>
            </a:r>
            <a:fld id="{CD53741A-75E3-45B0-A857-8662BDD28A3D}" type="slidenum">
              <a:rPr lang="en-US" altLang="zh-CN"/>
              <a:pPr>
                <a:defRPr/>
              </a:pPr>
              <a:t>‹#›</a:t>
            </a:fld>
            <a:endParaRPr lang="en-US" altLang="zh-CN" sz="1400">
              <a:latin typeface="Times" pitchFamily="18" charset="0"/>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AC8C9D7A-958C-4E10-8978-FEACA028865C}"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4F5E5B97-4EBC-46CC-97D1-5E5EE49A68C2}" type="datetime1">
              <a:rPr lang="zh-CN" altLang="en-US"/>
              <a:pPr>
                <a:defRPr/>
              </a:pPr>
              <a:t>2016/4/27</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BF72E946-BFC6-40C1-A641-9B115E732434}"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CC7DF7D2-695A-4724-A8F4-E396FE27A3E5}" type="datetime1">
              <a:rPr lang="zh-CN" altLang="en-US"/>
              <a:pPr>
                <a:defRPr/>
              </a:pPr>
              <a:t>2016/4/27</a:t>
            </a:fld>
            <a:endParaRPr lang="zh-CN" alt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标题 1"/>
          <p:cNvSpPr>
            <a:spLocks noGrp="1"/>
          </p:cNvSpPr>
          <p:nvPr>
            <p:ph type="title"/>
          </p:nvPr>
        </p:nvSpPr>
        <p:spPr>
          <a:xfrm>
            <a:off x="3101009" y="190500"/>
            <a:ext cx="5817704" cy="635000"/>
          </a:xfrm>
          <a:prstGeom prst="rect">
            <a:avLst/>
          </a:prstGeom>
        </p:spPr>
        <p:txBody>
          <a:bodyPr anchor="ctr"/>
          <a:lstStyle>
            <a:lvl1pPr algn="r">
              <a:defRPr sz="2400" b="1">
                <a:solidFill>
                  <a:schemeClr val="bg1"/>
                </a:solidFill>
              </a:defRPr>
            </a:lvl1pPr>
          </a:lstStyle>
          <a:p>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sz="1000">
                <a:solidFill>
                  <a:schemeClr val="tx1"/>
                </a:solidFill>
                <a:latin typeface="微软雅黑" pitchFamily="34" charset="-122"/>
                <a:ea typeface="微软雅黑" pitchFamily="34" charset="-122"/>
              </a:defRPr>
            </a:lvl1pPr>
          </a:lstStyle>
          <a:p>
            <a:pPr>
              <a:defRPr/>
            </a:pPr>
            <a:fld id="{B2BE813D-4027-4AFD-9220-6E15AF9C42B4}"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371F64B3-C209-452B-9B00-5853F80FA5D5}"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EECC3F30-D624-4929-A7C9-F964A11520FF}" type="datetime1">
              <a:rPr lang="zh-CN" altLang="en-US"/>
              <a:pPr>
                <a:defRPr/>
              </a:pPr>
              <a:t>2016/4/27</a:t>
            </a:fld>
            <a:endParaRPr lang="zh-CN" alt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718312A3-6DE3-42EE-8ECD-A8F053BC40DC}"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0338A721-1189-48F9-AA5A-5EAC3B3EC0DD}" type="datetime1">
              <a:rPr lang="zh-CN" altLang="en-US"/>
              <a:pPr>
                <a:defRPr/>
              </a:pPr>
              <a:t>2016/4/27</a:t>
            </a:fld>
            <a:endParaRPr lang="zh-CN" alt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5345176E-73C1-46EB-9635-13C3F878AE8B}"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F5C0D4F1-E7C8-4C92-B8EC-5DD2419E7DC2}" type="datetime1">
              <a:rPr lang="zh-CN" altLang="en-US"/>
              <a:pPr>
                <a:defRPr/>
              </a:pPr>
              <a:t>2016/4/27</a:t>
            </a:fld>
            <a:endParaRPr lang="zh-CN" alt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7"/>
          <p:cNvSpPr/>
          <p:nvPr userDrawn="1"/>
        </p:nvSpPr>
        <p:spPr>
          <a:xfrm>
            <a:off x="0" y="193675"/>
            <a:ext cx="9164638" cy="69532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pic>
        <p:nvPicPr>
          <p:cNvPr id="3" name="Picture 2" descr="C:\Users\Simon\Desktop\LOGO.PNG"/>
          <p:cNvPicPr>
            <a:picLocks noChangeAspect="1" noChangeArrowheads="1"/>
          </p:cNvPicPr>
          <p:nvPr userDrawn="1"/>
        </p:nvPicPr>
        <p:blipFill>
          <a:blip r:embed="rId2" cstate="print"/>
          <a:srcRect/>
          <a:stretch>
            <a:fillRect/>
          </a:stretch>
        </p:blipFill>
        <p:spPr bwMode="auto">
          <a:xfrm>
            <a:off x="6264275" y="234950"/>
            <a:ext cx="2755900" cy="647700"/>
          </a:xfrm>
          <a:prstGeom prst="rect">
            <a:avLst/>
          </a:prstGeom>
          <a:noFill/>
          <a:ln w="9525">
            <a:noFill/>
            <a:miter lim="800000"/>
            <a:headEnd/>
            <a:tailEnd/>
          </a:ln>
        </p:spPr>
      </p:pic>
      <p:sp>
        <p:nvSpPr>
          <p:cNvPr id="4" name="日期占位符 3"/>
          <p:cNvSpPr>
            <a:spLocks noGrp="1"/>
          </p:cNvSpPr>
          <p:nvPr>
            <p:ph type="dt" sz="half" idx="10"/>
          </p:nvPr>
        </p:nvSpPr>
        <p:spPr>
          <a:xfrm>
            <a:off x="685800" y="6248400"/>
            <a:ext cx="1905000" cy="457200"/>
          </a:xfrm>
        </p:spPr>
        <p:txBody>
          <a:bodyPr/>
          <a:lstStyle>
            <a:lvl1pPr>
              <a:defRPr/>
            </a:lvl1pPr>
          </a:lstStyle>
          <a:p>
            <a:pPr>
              <a:defRPr/>
            </a:pPr>
            <a:fld id="{D3E0969B-7D73-48FD-BB54-B1DAB503625C}" type="datetime1">
              <a:rPr lang="zh-CN" altLang="en-US"/>
              <a:pPr>
                <a:defRPr/>
              </a:pPr>
              <a:t>2016/4/27</a:t>
            </a:fld>
            <a:endParaRPr lang="en-US" altLang="zh-CN" dirty="0"/>
          </a:p>
        </p:txBody>
      </p:sp>
      <p:sp>
        <p:nvSpPr>
          <p:cNvPr id="5" name="页脚占位符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5791200" y="6505575"/>
            <a:ext cx="2411413" cy="352425"/>
          </a:xfrm>
        </p:spPr>
        <p:txBody>
          <a:bodyPr/>
          <a:lstStyle>
            <a:lvl1pPr algn="r">
              <a:defRPr/>
            </a:lvl1pPr>
          </a:lstStyle>
          <a:p>
            <a:pPr>
              <a:defRPr/>
            </a:pPr>
            <a:fld id="{7F814936-2245-4ADF-9A9A-949383C91E8B}" type="slidenum">
              <a:rPr lang="en-US" altLang="zh-CN"/>
              <a:pPr>
                <a:defRPr/>
              </a:pPr>
              <a:t>‹#›</a:t>
            </a:fld>
            <a:endParaRPr lang="en-US" altLang="zh-C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2" name="그림 14" descr="sub2_build1.png"/>
          <p:cNvPicPr>
            <a:picLocks noChangeAspect="1"/>
          </p:cNvPicPr>
          <p:nvPr userDrawn="1"/>
        </p:nvPicPr>
        <p:blipFill>
          <a:blip r:embed="rId2" cstate="print"/>
          <a:srcRect/>
          <a:stretch>
            <a:fillRect/>
          </a:stretch>
        </p:blipFill>
        <p:spPr bwMode="auto">
          <a:xfrm>
            <a:off x="6350" y="5675313"/>
            <a:ext cx="9144000" cy="1182687"/>
          </a:xfrm>
          <a:prstGeom prst="rect">
            <a:avLst/>
          </a:prstGeom>
          <a:noFill/>
          <a:ln w="9525">
            <a:noFill/>
            <a:miter lim="800000"/>
            <a:headEnd/>
            <a:tailEnd/>
          </a:ln>
        </p:spPr>
      </p:pic>
      <p:pic>
        <p:nvPicPr>
          <p:cNvPr id="3" name="Picture 2" descr="3"/>
          <p:cNvPicPr>
            <a:picLocks noChangeAspect="1" noChangeArrowheads="1"/>
          </p:cNvPicPr>
          <p:nvPr userDrawn="1"/>
        </p:nvPicPr>
        <p:blipFill>
          <a:blip r:embed="rId3" cstate="print"/>
          <a:srcRect/>
          <a:stretch>
            <a:fillRect/>
          </a:stretch>
        </p:blipFill>
        <p:spPr bwMode="auto">
          <a:xfrm>
            <a:off x="0" y="0"/>
            <a:ext cx="9144000" cy="908050"/>
          </a:xfrm>
          <a:prstGeom prst="rect">
            <a:avLst/>
          </a:prstGeom>
          <a:noFill/>
          <a:ln w="9525">
            <a:noFill/>
            <a:miter lim="800000"/>
            <a:headEnd/>
            <a:tailEnd/>
          </a:ln>
        </p:spPr>
      </p:pic>
      <p:pic>
        <p:nvPicPr>
          <p:cNvPr id="4" name="Picture 3" descr="6"/>
          <p:cNvPicPr>
            <a:picLocks noChangeAspect="1" noChangeArrowheads="1"/>
          </p:cNvPicPr>
          <p:nvPr userDrawn="1"/>
        </p:nvPicPr>
        <p:blipFill>
          <a:blip r:embed="rId4" cstate="print"/>
          <a:srcRect/>
          <a:stretch>
            <a:fillRect/>
          </a:stretch>
        </p:blipFill>
        <p:spPr bwMode="auto">
          <a:xfrm>
            <a:off x="0" y="0"/>
            <a:ext cx="9144000" cy="565150"/>
          </a:xfrm>
          <a:prstGeom prst="rect">
            <a:avLst/>
          </a:prstGeom>
          <a:noFill/>
          <a:ln w="9525">
            <a:noFill/>
            <a:miter lim="800000"/>
            <a:headEnd/>
            <a:tailEnd/>
          </a:ln>
        </p:spPr>
      </p:pic>
      <p:pic>
        <p:nvPicPr>
          <p:cNvPr id="5" name="Picture 4" descr="nordri_02"/>
          <p:cNvPicPr>
            <a:picLocks noChangeAspect="1" noChangeArrowheads="1"/>
          </p:cNvPicPr>
          <p:nvPr userDrawn="1"/>
        </p:nvPicPr>
        <p:blipFill>
          <a:blip r:embed="rId5" cstate="print">
            <a:lum bright="-54000" contrast="42000"/>
          </a:blip>
          <a:srcRect/>
          <a:stretch>
            <a:fillRect/>
          </a:stretch>
        </p:blipFill>
        <p:spPr bwMode="auto">
          <a:xfrm>
            <a:off x="0" y="762000"/>
            <a:ext cx="9144000" cy="222250"/>
          </a:xfrm>
          <a:prstGeom prst="rect">
            <a:avLst/>
          </a:prstGeom>
          <a:noFill/>
          <a:ln w="9525">
            <a:noFill/>
            <a:miter lim="800000"/>
            <a:headEnd/>
            <a:tailEnd/>
          </a:ln>
        </p:spPr>
      </p:pic>
      <p:sp>
        <p:nvSpPr>
          <p:cNvPr id="6" name="Rectangle 8"/>
          <p:cNvSpPr>
            <a:spLocks noChangeArrowheads="1"/>
          </p:cNvSpPr>
          <p:nvPr userDrawn="1"/>
        </p:nvSpPr>
        <p:spPr bwMode="auto">
          <a:xfrm>
            <a:off x="468313" y="333375"/>
            <a:ext cx="8207375" cy="574675"/>
          </a:xfrm>
          <a:prstGeom prst="rect">
            <a:avLst/>
          </a:prstGeom>
          <a:noFill/>
          <a:ln>
            <a:noFill/>
          </a:ln>
          <a:extLst/>
        </p:spPr>
        <p:txBody>
          <a:bodyPr/>
          <a:lstStyle/>
          <a:p>
            <a:pPr algn="ctr">
              <a:defRPr/>
            </a:pPr>
            <a:endParaRPr lang="zh-CN" altLang="en-US" sz="2600">
              <a:latin typeface="Arial" pitchFamily="34" charset="0"/>
              <a:ea typeface="黑体" pitchFamily="49" charset="-122"/>
            </a:endParaRPr>
          </a:p>
        </p:txBody>
      </p:sp>
      <p:sp>
        <p:nvSpPr>
          <p:cNvPr id="7" name="日期占位符 3"/>
          <p:cNvSpPr>
            <a:spLocks noGrp="1"/>
          </p:cNvSpPr>
          <p:nvPr>
            <p:ph type="dt" sz="half" idx="10"/>
          </p:nvPr>
        </p:nvSpPr>
        <p:spPr/>
        <p:txBody>
          <a:bodyPr/>
          <a:lstStyle>
            <a:lvl1pPr>
              <a:defRPr sz="1000">
                <a:solidFill>
                  <a:schemeClr val="tx1"/>
                </a:solidFill>
                <a:latin typeface="微软雅黑" pitchFamily="34" charset="-122"/>
                <a:ea typeface="微软雅黑" pitchFamily="34" charset="-122"/>
              </a:defRPr>
            </a:lvl1pPr>
          </a:lstStyle>
          <a:p>
            <a:pPr>
              <a:defRPr/>
            </a:pPr>
            <a:fld id="{8EE143A5-80DD-46B1-A167-95C7412DCC7F}" type="datetime1">
              <a:rPr lang="zh-CN" altLang="en-US"/>
              <a:pPr>
                <a:defRPr/>
              </a:pPr>
              <a:t>2016/4/27</a:t>
            </a:fld>
            <a:endParaRPr lang="zh-CN" altLang="en-US"/>
          </a:p>
        </p:txBody>
      </p:sp>
      <p:sp>
        <p:nvSpPr>
          <p:cNvPr id="8" name="灯片编号占位符 5"/>
          <p:cNvSpPr>
            <a:spLocks noGrp="1"/>
          </p:cNvSpPr>
          <p:nvPr>
            <p:ph type="sldNum" sz="quarter" idx="11"/>
          </p:nvPr>
        </p:nvSpPr>
        <p:spPr/>
        <p:txBody>
          <a:bodyPr/>
          <a:lstStyle>
            <a:lvl1pPr>
              <a:defRPr sz="1000">
                <a:solidFill>
                  <a:schemeClr val="tx1"/>
                </a:solidFill>
                <a:latin typeface="微软雅黑" pitchFamily="34" charset="-122"/>
                <a:ea typeface="微软雅黑" pitchFamily="34" charset="-122"/>
              </a:defRPr>
            </a:lvl1pPr>
          </a:lstStyle>
          <a:p>
            <a:pPr>
              <a:defRPr/>
            </a:pPr>
            <a:fld id="{293FEBBD-3BF7-4791-8CBE-6FA560F813BA}"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11" name="标题 1"/>
          <p:cNvSpPr>
            <a:spLocks noGrp="1"/>
          </p:cNvSpPr>
          <p:nvPr>
            <p:ph type="title"/>
          </p:nvPr>
        </p:nvSpPr>
        <p:spPr>
          <a:xfrm>
            <a:off x="4601029" y="284871"/>
            <a:ext cx="4518991"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smtClean="0"/>
              <a:t>单击此处编辑母版标题样式</a:t>
            </a:r>
            <a:endParaRPr lang="zh-CN" altLang="en-US"/>
          </a:p>
        </p:txBody>
      </p:sp>
      <p:sp>
        <p:nvSpPr>
          <p:cNvPr id="3" name="灯片编号占位符 5"/>
          <p:cNvSpPr>
            <a:spLocks noGrp="1"/>
          </p:cNvSpPr>
          <p:nvPr>
            <p:ph type="sldNum" sz="quarter" idx="10"/>
          </p:nvPr>
        </p:nvSpPr>
        <p:spPr/>
        <p:txBody>
          <a:bodyPr/>
          <a:lstStyle>
            <a:lvl1pPr>
              <a:defRPr sz="1000">
                <a:solidFill>
                  <a:schemeClr val="tx1"/>
                </a:solidFill>
                <a:latin typeface="微软雅黑" pitchFamily="34" charset="-122"/>
                <a:ea typeface="微软雅黑" pitchFamily="34" charset="-122"/>
              </a:defRPr>
            </a:lvl1pPr>
          </a:lstStyle>
          <a:p>
            <a:pPr>
              <a:defRPr/>
            </a:pPr>
            <a:fld id="{47AE597F-21DE-4073-BC96-CE5ED43C83D8}" type="slidenum">
              <a:rPr lang="zh-CN" altLang="en-US"/>
              <a:pPr>
                <a:defRPr/>
              </a:pPr>
              <a:t>‹#›</a:t>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封底">
    <p:bg>
      <p:bgPr>
        <a:solidFill>
          <a:srgbClr val="0070C0"/>
        </a:solidFill>
        <a:effectLst/>
      </p:bgPr>
    </p:bg>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96838" y="804863"/>
            <a:ext cx="9356726" cy="5364162"/>
            <a:chOff x="-96838" y="804863"/>
            <a:chExt cx="9356726" cy="5364162"/>
          </a:xfrm>
        </p:grpSpPr>
        <p:grpSp>
          <p:nvGrpSpPr>
            <p:cNvPr id="3" name="组合 2"/>
            <p:cNvGrpSpPr>
              <a:grpSpLocks/>
            </p:cNvGrpSpPr>
            <p:nvPr/>
          </p:nvGrpSpPr>
          <p:grpSpPr bwMode="auto">
            <a:xfrm>
              <a:off x="-96838" y="804863"/>
              <a:ext cx="9356726" cy="5364162"/>
              <a:chOff x="-96838" y="804863"/>
              <a:chExt cx="9356726" cy="5364162"/>
            </a:xfrm>
          </p:grpSpPr>
          <p:pic>
            <p:nvPicPr>
              <p:cNvPr id="6" name="图片 5" descr="2008822163913895_2.jpg"/>
              <p:cNvPicPr>
                <a:picLocks noChangeAspect="1" noChangeArrowheads="1"/>
              </p:cNvPicPr>
              <p:nvPr/>
            </p:nvPicPr>
            <p:blipFill>
              <a:blip r:embed="rId2" cstate="print"/>
              <a:srcRect/>
              <a:stretch>
                <a:fillRect/>
              </a:stretch>
            </p:blipFill>
            <p:spPr bwMode="auto">
              <a:xfrm>
                <a:off x="-96838" y="804863"/>
                <a:ext cx="9356726" cy="5364162"/>
              </a:xfrm>
              <a:prstGeom prst="rect">
                <a:avLst/>
              </a:prstGeom>
              <a:noFill/>
              <a:ln w="9525">
                <a:noFill/>
                <a:miter lim="800000"/>
                <a:headEnd/>
                <a:tailEnd/>
              </a:ln>
            </p:spPr>
          </p:pic>
          <p:pic>
            <p:nvPicPr>
              <p:cNvPr id="7" name="图片 39" descr="背景.png"/>
              <p:cNvPicPr>
                <a:picLocks noChangeAspect="1" noChangeArrowheads="1"/>
              </p:cNvPicPr>
              <p:nvPr/>
            </p:nvPicPr>
            <p:blipFill>
              <a:blip r:embed="rId3" cstate="print"/>
              <a:srcRect l="35603" r="35695" b="57405"/>
              <a:stretch>
                <a:fillRect/>
              </a:stretch>
            </p:blipFill>
            <p:spPr bwMode="auto">
              <a:xfrm>
                <a:off x="1886858" y="1753506"/>
                <a:ext cx="1045028" cy="1088572"/>
              </a:xfrm>
              <a:prstGeom prst="rect">
                <a:avLst/>
              </a:prstGeom>
              <a:noFill/>
              <a:ln w="9525">
                <a:noFill/>
                <a:miter lim="800000"/>
                <a:headEnd/>
                <a:tailEnd/>
              </a:ln>
            </p:spPr>
          </p:pic>
        </p:grpSp>
        <p:pic>
          <p:nvPicPr>
            <p:cNvPr id="4" name="Picture 2"/>
            <p:cNvPicPr>
              <a:picLocks noChangeAspect="1" noChangeArrowheads="1"/>
            </p:cNvPicPr>
            <p:nvPr/>
          </p:nvPicPr>
          <p:blipFill>
            <a:blip r:embed="rId4" cstate="print"/>
            <a:srcRect l="9286" r="18137" b="24525"/>
            <a:stretch>
              <a:fillRect/>
            </a:stretch>
          </p:blipFill>
          <p:spPr bwMode="auto">
            <a:xfrm>
              <a:off x="1727199" y="3088710"/>
              <a:ext cx="1190173" cy="975292"/>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l="11891" r="10962" b="12791"/>
            <a:stretch>
              <a:fillRect/>
            </a:stretch>
          </p:blipFill>
          <p:spPr bwMode="auto">
            <a:xfrm>
              <a:off x="1727199" y="4251158"/>
              <a:ext cx="1204688" cy="1021347"/>
            </a:xfrm>
            <a:prstGeom prst="rect">
              <a:avLst/>
            </a:prstGeom>
            <a:noFill/>
            <a:ln w="9525">
              <a:noFill/>
              <a:miter lim="800000"/>
              <a:headEnd/>
              <a:tailEnd/>
            </a:ln>
          </p:spPr>
        </p:pic>
      </p:gr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_三部分">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_三部分">
    <p:spTree>
      <p:nvGrpSpPr>
        <p:cNvPr id="1" name=""/>
        <p:cNvGrpSpPr/>
        <p:nvPr/>
      </p:nvGrpSpPr>
      <p:grpSpPr>
        <a:xfrm>
          <a:off x="0" y="0"/>
          <a:ext cx="0" cy="0"/>
          <a:chOff x="0" y="0"/>
          <a:chExt cx="0" cy="0"/>
        </a:xfrm>
      </p:grpSpPr>
      <p:sp>
        <p:nvSpPr>
          <p:cNvPr id="5" name="矩形 7"/>
          <p:cNvSpPr/>
          <p:nvPr userDrawn="1"/>
        </p:nvSpPr>
        <p:spPr>
          <a:xfrm>
            <a:off x="0" y="193675"/>
            <a:ext cx="9164638" cy="69532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pic>
        <p:nvPicPr>
          <p:cNvPr id="6" name="Picture 2" descr="C:\Users\Simon\Desktop\LOGO.PNG"/>
          <p:cNvPicPr>
            <a:picLocks noChangeAspect="1" noChangeArrowheads="1"/>
          </p:cNvPicPr>
          <p:nvPr userDrawn="1"/>
        </p:nvPicPr>
        <p:blipFill>
          <a:blip r:embed="rId2" cstate="print"/>
          <a:srcRect/>
          <a:stretch>
            <a:fillRect/>
          </a:stretch>
        </p:blipFill>
        <p:spPr bwMode="auto">
          <a:xfrm>
            <a:off x="6264275" y="234950"/>
            <a:ext cx="2755900" cy="647700"/>
          </a:xfrm>
          <a:prstGeom prst="rect">
            <a:avLst/>
          </a:prstGeom>
          <a:noFill/>
          <a:ln w="9525">
            <a:noFill/>
            <a:miter lim="800000"/>
            <a:headEnd/>
            <a:tailEnd/>
          </a:ln>
        </p:spPr>
      </p:pic>
      <p:sp>
        <p:nvSpPr>
          <p:cNvPr id="3" name="文本占位符 2"/>
          <p:cNvSpPr>
            <a:spLocks noGrp="1"/>
          </p:cNvSpPr>
          <p:nvPr>
            <p:ph type="body" sz="quarter" idx="12"/>
          </p:nvPr>
        </p:nvSpPr>
        <p:spPr>
          <a:xfrm>
            <a:off x="3314420" y="2093913"/>
            <a:ext cx="3777077" cy="460375"/>
          </a:xfrm>
          <a:prstGeom prst="rect">
            <a:avLst/>
          </a:prstGeom>
        </p:spPr>
        <p:txBody>
          <a:bodyPr/>
          <a:lstStyle>
            <a:lvl1pPr marL="0" indent="0">
              <a:buNone/>
              <a:defRPr b="0"/>
            </a:lvl1pPr>
          </a:lstStyle>
          <a:p>
            <a:pPr lvl="0"/>
            <a:r>
              <a:rPr lang="zh-CN" altLang="en-US" dirty="0" smtClean="0"/>
              <a:t>单击此处编辑母版文本样式</a:t>
            </a:r>
          </a:p>
        </p:txBody>
      </p:sp>
      <p:sp>
        <p:nvSpPr>
          <p:cNvPr id="17" name="文本占位符 2"/>
          <p:cNvSpPr>
            <a:spLocks noGrp="1"/>
          </p:cNvSpPr>
          <p:nvPr>
            <p:ph type="body" sz="quarter" idx="13"/>
          </p:nvPr>
        </p:nvSpPr>
        <p:spPr>
          <a:xfrm>
            <a:off x="3314420" y="3199625"/>
            <a:ext cx="3777077" cy="460375"/>
          </a:xfrm>
          <a:prstGeom prst="rect">
            <a:avLst/>
          </a:prstGeom>
        </p:spPr>
        <p:txBody>
          <a:bodyPr/>
          <a:lstStyle>
            <a:lvl1pPr marL="0" indent="0">
              <a:buNone/>
              <a:defRPr b="0"/>
            </a:lvl1pPr>
          </a:lstStyle>
          <a:p>
            <a:pPr lvl="0"/>
            <a:r>
              <a:rPr lang="zh-CN" altLang="en-US" dirty="0" smtClean="0"/>
              <a:t>单击此处编辑母版文本样式</a:t>
            </a:r>
          </a:p>
        </p:txBody>
      </p:sp>
      <p:sp>
        <p:nvSpPr>
          <p:cNvPr id="18" name="文本占位符 2"/>
          <p:cNvSpPr>
            <a:spLocks noGrp="1"/>
          </p:cNvSpPr>
          <p:nvPr>
            <p:ph type="body" sz="quarter" idx="14"/>
          </p:nvPr>
        </p:nvSpPr>
        <p:spPr>
          <a:xfrm>
            <a:off x="3314420" y="4372786"/>
            <a:ext cx="3777077" cy="460375"/>
          </a:xfrm>
          <a:prstGeom prst="rect">
            <a:avLst/>
          </a:prstGeom>
        </p:spPr>
        <p:txBody>
          <a:bodyPr/>
          <a:lstStyle>
            <a:lvl1pPr marL="0" indent="0">
              <a:buNone/>
              <a:defRPr b="0"/>
            </a:lvl1pPr>
          </a:lstStyle>
          <a:p>
            <a:pPr lvl="0"/>
            <a:r>
              <a:rPr lang="zh-CN" altLang="en-US" dirty="0" smtClean="0"/>
              <a:t>单击此处编辑母版文本样式</a:t>
            </a:r>
          </a:p>
        </p:txBody>
      </p:sp>
      <p:sp>
        <p:nvSpPr>
          <p:cNvPr id="7" name="日期占位符 3"/>
          <p:cNvSpPr>
            <a:spLocks noGrp="1"/>
          </p:cNvSpPr>
          <p:nvPr>
            <p:ph type="dt" sz="half" idx="15"/>
          </p:nvPr>
        </p:nvSpPr>
        <p:spPr/>
        <p:txBody>
          <a:bodyPr/>
          <a:lstStyle>
            <a:lvl1pPr>
              <a:defRPr sz="1000">
                <a:solidFill>
                  <a:schemeClr val="tx1"/>
                </a:solidFill>
                <a:latin typeface="微软雅黑" pitchFamily="34" charset="-122"/>
                <a:ea typeface="微软雅黑" pitchFamily="34" charset="-122"/>
              </a:defRPr>
            </a:lvl1pPr>
          </a:lstStyle>
          <a:p>
            <a:pPr>
              <a:defRPr/>
            </a:pPr>
            <a:fld id="{0650285B-E583-4EFD-9FB1-7C6B1D4ACD64}" type="datetime1">
              <a:rPr lang="zh-CN" altLang="en-US"/>
              <a:pPr>
                <a:defRPr/>
              </a:pPr>
              <a:t>2016/4/27</a:t>
            </a:fld>
            <a:endParaRPr lang="zh-CN" altLang="en-US"/>
          </a:p>
        </p:txBody>
      </p:sp>
      <p:sp>
        <p:nvSpPr>
          <p:cNvPr id="8" name="灯片编号占位符 5"/>
          <p:cNvSpPr>
            <a:spLocks noGrp="1"/>
          </p:cNvSpPr>
          <p:nvPr>
            <p:ph type="sldNum" sz="quarter" idx="16"/>
          </p:nvPr>
        </p:nvSpPr>
        <p:spPr/>
        <p:txBody>
          <a:bodyPr/>
          <a:lstStyle>
            <a:lvl1pPr>
              <a:defRPr sz="1000">
                <a:solidFill>
                  <a:schemeClr val="tx1"/>
                </a:solidFill>
                <a:latin typeface="微软雅黑" pitchFamily="34" charset="-122"/>
                <a:ea typeface="微软雅黑" pitchFamily="34" charset="-122"/>
              </a:defRPr>
            </a:lvl1pPr>
          </a:lstStyle>
          <a:p>
            <a:pPr>
              <a:defRPr/>
            </a:pPr>
            <a:fld id="{B91F2B3C-D7F1-4ECE-84A7-B45F5BE7786C}" type="slidenum">
              <a:rPr lang="zh-CN" altLang="en-US"/>
              <a:pPr>
                <a:defRPr/>
              </a:pPr>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矩形 7"/>
          <p:cNvSpPr/>
          <p:nvPr userDrawn="1"/>
        </p:nvSpPr>
        <p:spPr>
          <a:xfrm>
            <a:off x="-20638" y="5852353"/>
            <a:ext cx="9164638" cy="69532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4" name="矩形 6"/>
          <p:cNvSpPr/>
          <p:nvPr userDrawn="1"/>
        </p:nvSpPr>
        <p:spPr>
          <a:xfrm>
            <a:off x="161925" y="312738"/>
            <a:ext cx="184150" cy="523875"/>
          </a:xfrm>
          <a:prstGeom prst="rect">
            <a:avLst/>
          </a:prstGeom>
        </p:spPr>
        <p:txBody>
          <a:bodyPr wrap="none">
            <a:spAutoFit/>
          </a:bodyPr>
          <a:lstStyle/>
          <a:p>
            <a:pPr>
              <a:defRPr/>
            </a:pPr>
            <a:endParaRPr lang="zh-CN" altLang="en-US" sz="2800" cap="all" dirty="0">
              <a:ln w="0"/>
              <a:effectLst>
                <a:reflection blurRad="12700" stA="50000" endPos="50000" dist="5000" dir="5400000" sy="-100000" rotWithShape="0"/>
              </a:effectLst>
              <a:latin typeface="微软雅黑" pitchFamily="34" charset="-122"/>
              <a:ea typeface="微软雅黑" pitchFamily="34" charset="-122"/>
            </a:endParaRPr>
          </a:p>
        </p:txBody>
      </p:sp>
      <p:sp>
        <p:nvSpPr>
          <p:cNvPr id="2" name="标题 1"/>
          <p:cNvSpPr>
            <a:spLocks noGrp="1"/>
          </p:cNvSpPr>
          <p:nvPr>
            <p:ph type="title"/>
          </p:nvPr>
        </p:nvSpPr>
        <p:spPr>
          <a:xfrm>
            <a:off x="457200" y="274638"/>
            <a:ext cx="5807597" cy="1143000"/>
          </a:xfrm>
          <a:prstGeom prst="rect">
            <a:avLst/>
          </a:prstGeom>
        </p:spPr>
        <p:txBody>
          <a:bodyPr/>
          <a:lstStyle/>
          <a:p>
            <a:r>
              <a:rPr lang="zh-CN" altLang="en-US" dirty="0" smtClean="0"/>
              <a:t>单击此处编辑母版标题样式</a:t>
            </a:r>
            <a:endParaRPr lang="zh-CN" altLang="en-US" dirty="0"/>
          </a:p>
        </p:txBody>
      </p:sp>
      <p:sp>
        <p:nvSpPr>
          <p:cNvPr id="6" name="日期占位符 3"/>
          <p:cNvSpPr>
            <a:spLocks noGrp="1"/>
          </p:cNvSpPr>
          <p:nvPr>
            <p:ph type="dt" sz="half" idx="10"/>
          </p:nvPr>
        </p:nvSpPr>
        <p:spPr>
          <a:xfrm>
            <a:off x="685800" y="6248400"/>
            <a:ext cx="1905000" cy="457200"/>
          </a:xfrm>
        </p:spPr>
        <p:txBody>
          <a:bodyPr/>
          <a:lstStyle>
            <a:lvl1pPr>
              <a:defRPr/>
            </a:lvl1pPr>
          </a:lstStyle>
          <a:p>
            <a:pPr>
              <a:defRPr/>
            </a:pPr>
            <a:fld id="{3C257856-2A62-49D0-A6DD-2F5A1B583FB9}" type="datetime1">
              <a:rPr lang="zh-CN" altLang="en-US"/>
              <a:pPr>
                <a:defRPr/>
              </a:pPr>
              <a:t>2016/4/27</a:t>
            </a:fld>
            <a:endParaRPr lang="en-US" altLang="zh-CN" dirty="0"/>
          </a:p>
        </p:txBody>
      </p:sp>
      <p:sp>
        <p:nvSpPr>
          <p:cNvPr id="7" name="页脚占位符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ltLang="zh-CN"/>
          </a:p>
        </p:txBody>
      </p:sp>
      <p:sp>
        <p:nvSpPr>
          <p:cNvPr id="8" name="灯片编号占位符 5"/>
          <p:cNvSpPr>
            <a:spLocks noGrp="1"/>
          </p:cNvSpPr>
          <p:nvPr>
            <p:ph type="sldNum" sz="quarter" idx="12"/>
          </p:nvPr>
        </p:nvSpPr>
        <p:spPr>
          <a:xfrm>
            <a:off x="5791200" y="6505575"/>
            <a:ext cx="2411413" cy="352425"/>
          </a:xfrm>
        </p:spPr>
        <p:txBody>
          <a:bodyPr/>
          <a:lstStyle>
            <a:lvl1pPr>
              <a:defRPr/>
            </a:lvl1pPr>
          </a:lstStyle>
          <a:p>
            <a:pPr>
              <a:defRPr/>
            </a:pPr>
            <a:fld id="{05593F80-882E-42CF-9A32-98E1E1E8C55E}" type="slidenum">
              <a:rPr lang="en-US" altLang="zh-CN"/>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4" name="矩形 7"/>
          <p:cNvSpPr/>
          <p:nvPr userDrawn="1"/>
        </p:nvSpPr>
        <p:spPr>
          <a:xfrm>
            <a:off x="0" y="193675"/>
            <a:ext cx="9164638" cy="69532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0AF8FE7C-50C0-4E94-92B7-349121B08347}" type="datetime1">
              <a:rPr lang="zh-CN" altLang="en-US"/>
              <a:pPr>
                <a:defRPr/>
              </a:pPr>
              <a:t>2016/4/27</a:t>
            </a:fld>
            <a:endParaRPr lang="zh-CN" altLang="en-US"/>
          </a:p>
        </p:txBody>
      </p:sp>
      <p:sp>
        <p:nvSpPr>
          <p:cNvPr id="6"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38E4A1B-7B87-4ED6-A418-EAC69508C4A0}"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957D63B3-848A-44FB-8A77-4AB08FF3AA29}"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C9AC6E2B-5800-43A4-951A-F5F28F4C42D6}" type="datetime1">
              <a:rPr lang="zh-CN" altLang="en-US"/>
              <a:pPr>
                <a:defRPr/>
              </a:pPr>
              <a:t>2016/4/27</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C32B0866-CCEF-45EA-B758-4E6865EAE7E1}"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51010503-F7F7-4F60-BF04-915A25DCC0DF}" type="datetime1">
              <a:rPr lang="zh-CN" altLang="en-US"/>
              <a:pPr>
                <a:defRPr/>
              </a:pPr>
              <a:t>2016/4/27</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10" name="内容占位符 2"/>
          <p:cNvSpPr>
            <a:spLocks noGrp="1"/>
          </p:cNvSpPr>
          <p:nvPr>
            <p:ph idx="1"/>
          </p:nvPr>
        </p:nvSpPr>
        <p:spPr>
          <a:xfrm>
            <a:off x="410817" y="1114590"/>
            <a:ext cx="8441635" cy="531271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标题 1"/>
          <p:cNvSpPr>
            <a:spLocks noGrp="1"/>
          </p:cNvSpPr>
          <p:nvPr>
            <p:ph type="title"/>
          </p:nvPr>
        </p:nvSpPr>
        <p:spPr>
          <a:xfrm>
            <a:off x="2181497" y="299388"/>
            <a:ext cx="6884128" cy="535531"/>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400" b="1" kern="1200">
                <a:cs typeface="+mn-cs"/>
              </a:defRPr>
            </a:lvl1pPr>
          </a:lstStyle>
          <a:p>
            <a:pPr lvl="0"/>
            <a:r>
              <a:rPr lang="zh-CN" altLang="en-US" dirty="0" smtClean="0"/>
              <a:t>单击此处编辑母版标题样式</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58F33FF4-1B42-4FE8-B168-5B362C08439A}" type="slidenum">
              <a:rPr lang="zh-CN" altLang="en-US"/>
              <a:pPr>
                <a:defRPr/>
              </a:pPr>
              <a:t>‹#›</a:t>
            </a:fld>
            <a:endParaRPr lang="zh-CN" altLang="en-US"/>
          </a:p>
        </p:txBody>
      </p:sp>
      <p:sp>
        <p:nvSpPr>
          <p:cNvPr id="5" name="日期占位符 3"/>
          <p:cNvSpPr>
            <a:spLocks noGrp="1"/>
          </p:cNvSpPr>
          <p:nvPr>
            <p:ph type="dt" sz="half" idx="11"/>
          </p:nvPr>
        </p:nvSpPr>
        <p:spPr/>
        <p:txBody>
          <a:bodyPr/>
          <a:lstStyle>
            <a:lvl1pPr>
              <a:defRPr/>
            </a:lvl1pPr>
          </a:lstStyle>
          <a:p>
            <a:pPr>
              <a:defRPr/>
            </a:pPr>
            <a:fld id="{25F8B427-27E2-4175-8C57-95097DF9CCFB}" type="datetime1">
              <a:rPr lang="zh-CN" altLang="en-US"/>
              <a:pPr>
                <a:defRPr/>
              </a:pPr>
              <a:t>2016/4/27</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61012"/>
            </a:gs>
            <a:gs pos="100000">
              <a:srgbClr val="CD181F"/>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pic>
        <p:nvPicPr>
          <p:cNvPr id="1026" name="Picture 2" descr="C:\Users\Simon\Desktop\图片1.jpg"/>
          <p:cNvPicPr>
            <a:picLocks noChangeAspect="1" noChangeArrowheads="1"/>
          </p:cNvPicPr>
          <p:nvPr userDrawn="1"/>
        </p:nvPicPr>
        <p:blipFill>
          <a:blip r:embed="rId20" cstate="print"/>
          <a:srcRect/>
          <a:stretch>
            <a:fillRect/>
          </a:stretch>
        </p:blipFill>
        <p:spPr bwMode="auto">
          <a:xfrm>
            <a:off x="-6350" y="0"/>
            <a:ext cx="9150350" cy="6858000"/>
          </a:xfrm>
          <a:prstGeom prst="rect">
            <a:avLst/>
          </a:prstGeom>
          <a:noFill/>
          <a:ln w="9525">
            <a:noFill/>
            <a:miter lim="800000"/>
            <a:headEnd/>
            <a:tailEnd/>
          </a:ln>
        </p:spPr>
      </p:pic>
      <p:sp>
        <p:nvSpPr>
          <p:cNvPr id="8" name="灯片编号占位符 5"/>
          <p:cNvSpPr>
            <a:spLocks noGrp="1"/>
          </p:cNvSpPr>
          <p:nvPr>
            <p:ph type="sldNum" sz="quarter" idx="4"/>
          </p:nvPr>
        </p:nvSpPr>
        <p:spPr>
          <a:xfrm>
            <a:off x="8612188" y="6642100"/>
            <a:ext cx="544512" cy="215900"/>
          </a:xfrm>
          <a:prstGeom prst="rect">
            <a:avLst/>
          </a:prstGeom>
        </p:spPr>
        <p:txBody>
          <a:bodyPr/>
          <a:lstStyle>
            <a:lvl1pPr>
              <a:defRPr sz="1000">
                <a:solidFill>
                  <a:schemeClr val="tx1"/>
                </a:solidFill>
                <a:latin typeface="微软雅黑" pitchFamily="34" charset="-122"/>
                <a:ea typeface="微软雅黑" pitchFamily="34" charset="-122"/>
              </a:defRPr>
            </a:lvl1pPr>
          </a:lstStyle>
          <a:p>
            <a:pPr>
              <a:defRPr/>
            </a:pPr>
            <a:fld id="{457AA1E7-ED27-4617-AF92-ED1AE3E0A02B}" type="slidenum">
              <a:rPr lang="zh-CN" altLang="en-US"/>
              <a:pPr>
                <a:defRPr/>
              </a:pPr>
              <a:t>‹#›</a:t>
            </a:fld>
            <a:endParaRPr lang="zh-CN" altLang="en-US"/>
          </a:p>
        </p:txBody>
      </p:sp>
      <p:sp>
        <p:nvSpPr>
          <p:cNvPr id="10" name="日期占位符 3"/>
          <p:cNvSpPr>
            <a:spLocks noGrp="1"/>
          </p:cNvSpPr>
          <p:nvPr>
            <p:ph type="dt" sz="half" idx="2"/>
          </p:nvPr>
        </p:nvSpPr>
        <p:spPr>
          <a:xfrm>
            <a:off x="0" y="6627813"/>
            <a:ext cx="1038225" cy="225425"/>
          </a:xfrm>
          <a:prstGeom prst="rect">
            <a:avLst/>
          </a:prstGeom>
        </p:spPr>
        <p:txBody>
          <a:bodyPr/>
          <a:lstStyle>
            <a:lvl1pPr>
              <a:defRPr sz="1000">
                <a:solidFill>
                  <a:schemeClr val="tx1"/>
                </a:solidFill>
                <a:latin typeface="微软雅黑" pitchFamily="34" charset="-122"/>
                <a:ea typeface="微软雅黑" pitchFamily="34" charset="-122"/>
              </a:defRPr>
            </a:lvl1pPr>
          </a:lstStyle>
          <a:p>
            <a:pPr>
              <a:defRPr/>
            </a:pPr>
            <a:fld id="{ED2B1F13-19F3-4628-9077-0D5D08CF9114}" type="datetime1">
              <a:rPr lang="zh-CN" altLang="en-US"/>
              <a:pPr>
                <a:defRPr/>
              </a:pPr>
              <a:t>2016/4/27</a:t>
            </a:fld>
            <a:endParaRPr lang="zh-CN"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0" r:id="rId7"/>
    <p:sldLayoutId id="2147483709" r:id="rId8"/>
    <p:sldLayoutId id="2147483708" r:id="rId9"/>
    <p:sldLayoutId id="2147483707" r:id="rId10"/>
    <p:sldLayoutId id="2147483706" r:id="rId11"/>
    <p:sldLayoutId id="2147483717" r:id="rId12"/>
    <p:sldLayoutId id="2147483705" r:id="rId13"/>
    <p:sldLayoutId id="2147483704" r:id="rId14"/>
    <p:sldLayoutId id="2147483703" r:id="rId15"/>
    <p:sldLayoutId id="2147483718" r:id="rId16"/>
    <p:sldLayoutId id="2147483719" r:id="rId17"/>
    <p:sldLayoutId id="2147483720" r:id="rId18"/>
  </p:sldLayoutIdLst>
  <p:transition spd="slow">
    <p:fade/>
  </p:transition>
  <p:timing>
    <p:tnLst>
      <p:par>
        <p:cTn id="1" dur="indefinite" restart="never" nodeType="tmRoot"/>
      </p:par>
    </p:tnLst>
  </p:timing>
  <p:hf sldNum="0" hdr="0" ftr="0" dt="0"/>
  <p:txStyles>
    <p:titleStyle>
      <a:lvl1pPr algn="ctr" rtl="0" eaLnBrk="0" fontAlgn="base" hangingPunct="0">
        <a:lnSpc>
          <a:spcPct val="120000"/>
        </a:lnSpc>
        <a:spcBef>
          <a:spcPct val="0"/>
        </a:spcBef>
        <a:spcAft>
          <a:spcPct val="0"/>
        </a:spcAft>
        <a:defRPr sz="3600">
          <a:solidFill>
            <a:schemeClr val="bg1"/>
          </a:solidFill>
          <a:latin typeface="微软雅黑" pitchFamily="34" charset="-122"/>
          <a:ea typeface="微软雅黑" pitchFamily="34" charset="-122"/>
          <a:cs typeface="微软雅黑"/>
        </a:defRPr>
      </a:lvl1pPr>
      <a:lvl2pPr algn="ctr" rtl="0" eaLnBrk="0" fontAlgn="base" hangingPunct="0">
        <a:lnSpc>
          <a:spcPct val="120000"/>
        </a:lnSpc>
        <a:spcBef>
          <a:spcPct val="0"/>
        </a:spcBef>
        <a:spcAft>
          <a:spcPct val="0"/>
        </a:spcAft>
        <a:defRPr sz="3600">
          <a:solidFill>
            <a:schemeClr val="bg1"/>
          </a:solidFill>
          <a:latin typeface="微软雅黑" pitchFamily="34" charset="-122"/>
          <a:ea typeface="微软雅黑" pitchFamily="34" charset="-122"/>
          <a:cs typeface="微软雅黑"/>
        </a:defRPr>
      </a:lvl2pPr>
      <a:lvl3pPr algn="ctr" rtl="0" eaLnBrk="0" fontAlgn="base" hangingPunct="0">
        <a:lnSpc>
          <a:spcPct val="120000"/>
        </a:lnSpc>
        <a:spcBef>
          <a:spcPct val="0"/>
        </a:spcBef>
        <a:spcAft>
          <a:spcPct val="0"/>
        </a:spcAft>
        <a:defRPr sz="3600">
          <a:solidFill>
            <a:schemeClr val="bg1"/>
          </a:solidFill>
          <a:latin typeface="微软雅黑" pitchFamily="34" charset="-122"/>
          <a:ea typeface="微软雅黑" pitchFamily="34" charset="-122"/>
          <a:cs typeface="微软雅黑"/>
        </a:defRPr>
      </a:lvl3pPr>
      <a:lvl4pPr algn="ctr" rtl="0" eaLnBrk="0" fontAlgn="base" hangingPunct="0">
        <a:lnSpc>
          <a:spcPct val="120000"/>
        </a:lnSpc>
        <a:spcBef>
          <a:spcPct val="0"/>
        </a:spcBef>
        <a:spcAft>
          <a:spcPct val="0"/>
        </a:spcAft>
        <a:defRPr sz="3600">
          <a:solidFill>
            <a:schemeClr val="bg1"/>
          </a:solidFill>
          <a:latin typeface="微软雅黑" pitchFamily="34" charset="-122"/>
          <a:ea typeface="微软雅黑" pitchFamily="34" charset="-122"/>
          <a:cs typeface="微软雅黑"/>
        </a:defRPr>
      </a:lvl4pPr>
      <a:lvl5pPr algn="ctr" rtl="0" eaLnBrk="0" fontAlgn="base" hangingPunct="0">
        <a:lnSpc>
          <a:spcPct val="120000"/>
        </a:lnSpc>
        <a:spcBef>
          <a:spcPct val="0"/>
        </a:spcBef>
        <a:spcAft>
          <a:spcPct val="0"/>
        </a:spcAft>
        <a:defRPr sz="3600">
          <a:solidFill>
            <a:schemeClr val="bg1"/>
          </a:solidFill>
          <a:latin typeface="微软雅黑" pitchFamily="34" charset="-122"/>
          <a:ea typeface="微软雅黑" pitchFamily="34" charset="-122"/>
          <a:cs typeface="微软雅黑"/>
        </a:defRPr>
      </a:lvl5pPr>
      <a:lvl6pPr marL="457200" algn="ctr" rtl="0" fontAlgn="base">
        <a:lnSpc>
          <a:spcPct val="120000"/>
        </a:lnSpc>
        <a:spcBef>
          <a:spcPct val="0"/>
        </a:spcBef>
        <a:spcAft>
          <a:spcPct val="0"/>
        </a:spcAft>
        <a:defRPr sz="2800">
          <a:solidFill>
            <a:schemeClr val="bg1"/>
          </a:solidFill>
          <a:latin typeface="Verdana" pitchFamily="34" charset="0"/>
        </a:defRPr>
      </a:lvl6pPr>
      <a:lvl7pPr marL="914400" algn="ctr" rtl="0" fontAlgn="base">
        <a:lnSpc>
          <a:spcPct val="120000"/>
        </a:lnSpc>
        <a:spcBef>
          <a:spcPct val="0"/>
        </a:spcBef>
        <a:spcAft>
          <a:spcPct val="0"/>
        </a:spcAft>
        <a:defRPr sz="2800">
          <a:solidFill>
            <a:schemeClr val="bg1"/>
          </a:solidFill>
          <a:latin typeface="Verdana" pitchFamily="34" charset="0"/>
        </a:defRPr>
      </a:lvl7pPr>
      <a:lvl8pPr marL="1371600" algn="ctr" rtl="0" fontAlgn="base">
        <a:lnSpc>
          <a:spcPct val="120000"/>
        </a:lnSpc>
        <a:spcBef>
          <a:spcPct val="0"/>
        </a:spcBef>
        <a:spcAft>
          <a:spcPct val="0"/>
        </a:spcAft>
        <a:defRPr sz="2800">
          <a:solidFill>
            <a:schemeClr val="bg1"/>
          </a:solidFill>
          <a:latin typeface="Verdana" pitchFamily="34" charset="0"/>
        </a:defRPr>
      </a:lvl8pPr>
      <a:lvl9pPr marL="1828800" algn="ctr" rtl="0" fontAlgn="base">
        <a:lnSpc>
          <a:spcPct val="120000"/>
        </a:lnSpc>
        <a:spcBef>
          <a:spcPct val="0"/>
        </a:spcBef>
        <a:spcAft>
          <a:spcPct val="0"/>
        </a:spcAft>
        <a:defRPr sz="2800">
          <a:solidFill>
            <a:schemeClr val="bg1"/>
          </a:solidFill>
          <a:latin typeface="Verdana" pitchFamily="34" charset="0"/>
        </a:defRPr>
      </a:lvl9pPr>
    </p:titleStyle>
    <p:bodyStyle>
      <a:lvl1pPr marL="342900" indent="-342900" algn="l" rtl="0" eaLnBrk="0" fontAlgn="base" hangingPunct="0">
        <a:spcBef>
          <a:spcPts val="500"/>
        </a:spcBef>
        <a:spcAft>
          <a:spcPts val="500"/>
        </a:spcAft>
        <a:buChar char="•"/>
        <a:defRPr sz="2200">
          <a:solidFill>
            <a:schemeClr val="tx1"/>
          </a:solidFill>
          <a:latin typeface="微软雅黑" pitchFamily="34" charset="-122"/>
          <a:ea typeface="微软雅黑" pitchFamily="34" charset="-122"/>
          <a:cs typeface="微软雅黑"/>
        </a:defRPr>
      </a:lvl1pPr>
      <a:lvl2pPr marL="292100" indent="-177800" algn="l" rtl="0" eaLnBrk="0" fontAlgn="base" hangingPunct="0">
        <a:spcBef>
          <a:spcPts val="500"/>
        </a:spcBef>
        <a:spcAft>
          <a:spcPts val="500"/>
        </a:spcAft>
        <a:buClr>
          <a:schemeClr val="tx2"/>
        </a:buClr>
        <a:buFont typeface="Wingdings" pitchFamily="2" charset="2"/>
        <a:buChar char="§"/>
        <a:defRPr sz="2800">
          <a:solidFill>
            <a:schemeClr val="tx1"/>
          </a:solidFill>
          <a:latin typeface="微软雅黑" pitchFamily="34" charset="-122"/>
          <a:ea typeface="微软雅黑" pitchFamily="34" charset="-122"/>
          <a:cs typeface="微软雅黑"/>
        </a:defRPr>
      </a:lvl2pPr>
      <a:lvl3pPr marL="571500" indent="-165100" algn="l" rtl="0" eaLnBrk="0" fontAlgn="base" hangingPunct="0">
        <a:spcBef>
          <a:spcPts val="500"/>
        </a:spcBef>
        <a:spcAft>
          <a:spcPts val="500"/>
        </a:spcAft>
        <a:buClr>
          <a:schemeClr val="accent2"/>
        </a:buClr>
        <a:buFont typeface="Wingdings" pitchFamily="2" charset="2"/>
        <a:buChar char="§"/>
        <a:defRPr sz="1400">
          <a:solidFill>
            <a:schemeClr val="tx1"/>
          </a:solidFill>
          <a:latin typeface="微软雅黑" pitchFamily="34" charset="-122"/>
          <a:ea typeface="微软雅黑" pitchFamily="34" charset="-122"/>
          <a:cs typeface="微软雅黑"/>
        </a:defRPr>
      </a:lvl3pPr>
      <a:lvl4pPr marL="863600" indent="-127000" algn="l" rtl="0" eaLnBrk="0" fontAlgn="base" hangingPunct="0">
        <a:spcBef>
          <a:spcPts val="500"/>
        </a:spcBef>
        <a:spcAft>
          <a:spcPts val="500"/>
        </a:spcAft>
        <a:buClr>
          <a:schemeClr val="tx2"/>
        </a:buClr>
        <a:buFont typeface="Wingdings" pitchFamily="2" charset="2"/>
        <a:buChar char="§"/>
        <a:defRPr sz="1200">
          <a:solidFill>
            <a:schemeClr val="tx1"/>
          </a:solidFill>
          <a:latin typeface="微软雅黑" pitchFamily="34" charset="-122"/>
          <a:ea typeface="微软雅黑" pitchFamily="34" charset="-122"/>
          <a:cs typeface="微软雅黑"/>
        </a:defRPr>
      </a:lvl4pPr>
      <a:lvl5pPr marL="1143000" indent="-114300" algn="l" rtl="0" eaLnBrk="0" fontAlgn="base" hangingPunct="0">
        <a:spcBef>
          <a:spcPts val="500"/>
        </a:spcBef>
        <a:spcAft>
          <a:spcPts val="500"/>
        </a:spcAft>
        <a:buClr>
          <a:schemeClr val="accent2"/>
        </a:buClr>
        <a:buFont typeface="Wingdings" pitchFamily="2" charset="2"/>
        <a:buChar char="§"/>
        <a:defRPr sz="1000">
          <a:solidFill>
            <a:schemeClr val="tx1"/>
          </a:solidFill>
          <a:latin typeface="+mn-lt"/>
          <a:ea typeface="微软雅黑" pitchFamily="34" charset="-122"/>
          <a:cs typeface="微软雅黑"/>
        </a:defRPr>
      </a:lvl5pPr>
      <a:lvl6pPr marL="1600200" indent="-114300" algn="l" rtl="0" fontAlgn="base">
        <a:spcBef>
          <a:spcPts val="500"/>
        </a:spcBef>
        <a:spcAft>
          <a:spcPts val="500"/>
        </a:spcAft>
        <a:buClr>
          <a:schemeClr val="accent2"/>
        </a:buClr>
        <a:buFont typeface="Wingdings" pitchFamily="2" charset="2"/>
        <a:buChar char="§"/>
        <a:defRPr sz="1000">
          <a:solidFill>
            <a:schemeClr val="tx1"/>
          </a:solidFill>
          <a:latin typeface="+mn-lt"/>
        </a:defRPr>
      </a:lvl6pPr>
      <a:lvl7pPr marL="2057400" indent="-114300" algn="l" rtl="0" fontAlgn="base">
        <a:spcBef>
          <a:spcPts val="500"/>
        </a:spcBef>
        <a:spcAft>
          <a:spcPts val="500"/>
        </a:spcAft>
        <a:buClr>
          <a:schemeClr val="accent2"/>
        </a:buClr>
        <a:buFont typeface="Wingdings" pitchFamily="2" charset="2"/>
        <a:buChar char="§"/>
        <a:defRPr sz="1000">
          <a:solidFill>
            <a:schemeClr val="tx1"/>
          </a:solidFill>
          <a:latin typeface="+mn-lt"/>
        </a:defRPr>
      </a:lvl7pPr>
      <a:lvl8pPr marL="2514600" indent="-114300" algn="l" rtl="0" fontAlgn="base">
        <a:spcBef>
          <a:spcPts val="500"/>
        </a:spcBef>
        <a:spcAft>
          <a:spcPts val="500"/>
        </a:spcAft>
        <a:buClr>
          <a:schemeClr val="accent2"/>
        </a:buClr>
        <a:buFont typeface="Wingdings" pitchFamily="2" charset="2"/>
        <a:buChar char="§"/>
        <a:defRPr sz="1000">
          <a:solidFill>
            <a:schemeClr val="tx1"/>
          </a:solidFill>
          <a:latin typeface="+mn-lt"/>
        </a:defRPr>
      </a:lvl8pPr>
      <a:lvl9pPr marL="2971800" indent="-114300" algn="l" rtl="0" fontAlgn="base">
        <a:spcBef>
          <a:spcPts val="500"/>
        </a:spcBef>
        <a:spcAft>
          <a:spcPts val="500"/>
        </a:spcAft>
        <a:buClr>
          <a:schemeClr val="accent2"/>
        </a:buClr>
        <a:buFont typeface="Wingdings" pitchFamily="2" charset="2"/>
        <a:buChar char="§"/>
        <a:defRPr sz="1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80954" y="1815353"/>
            <a:ext cx="5827236" cy="1938992"/>
          </a:xfrm>
          <a:prstGeom prst="rect">
            <a:avLst/>
          </a:prstGeom>
          <a:noFill/>
        </p:spPr>
        <p:txBody>
          <a:bodyPr wrap="none" rtlCol="0">
            <a:spAutoFit/>
          </a:bodyPr>
          <a:lstStyle/>
          <a:p>
            <a:pPr algn="ctr">
              <a:lnSpc>
                <a:spcPct val="150000"/>
              </a:lnSpc>
            </a:pPr>
            <a:r>
              <a:rPr lang="zh-CN" altLang="en-US" sz="4000" dirty="0" smtClean="0">
                <a:solidFill>
                  <a:schemeClr val="tx1"/>
                </a:solidFill>
                <a:latin typeface="华文琥珀" panose="02010800040101010101" pitchFamily="2" charset="-122"/>
                <a:ea typeface="华文琥珀" panose="02010800040101010101" pitchFamily="2" charset="-122"/>
              </a:rPr>
              <a:t>设备（家具）清查工作及</a:t>
            </a:r>
            <a:endParaRPr lang="en-US" altLang="zh-CN" sz="4000" dirty="0" smtClean="0">
              <a:solidFill>
                <a:schemeClr val="tx1"/>
              </a:solidFill>
              <a:latin typeface="华文琥珀" panose="02010800040101010101" pitchFamily="2" charset="-122"/>
              <a:ea typeface="华文琥珀" panose="02010800040101010101" pitchFamily="2" charset="-122"/>
            </a:endParaRPr>
          </a:p>
          <a:p>
            <a:pPr algn="ctr">
              <a:lnSpc>
                <a:spcPct val="150000"/>
              </a:lnSpc>
            </a:pPr>
            <a:r>
              <a:rPr lang="zh-CN" altLang="en-US" sz="4000" dirty="0" smtClean="0">
                <a:solidFill>
                  <a:schemeClr val="tx1"/>
                </a:solidFill>
                <a:latin typeface="华文琥珀" panose="02010800040101010101" pitchFamily="2" charset="-122"/>
                <a:ea typeface="华文琥珀" panose="02010800040101010101" pitchFamily="2" charset="-122"/>
              </a:rPr>
              <a:t>相关表格填写说明</a:t>
            </a:r>
          </a:p>
        </p:txBody>
      </p:sp>
      <p:sp>
        <p:nvSpPr>
          <p:cNvPr id="3" name="TextBox 2"/>
          <p:cNvSpPr txBox="1"/>
          <p:nvPr/>
        </p:nvSpPr>
        <p:spPr>
          <a:xfrm>
            <a:off x="3468489" y="4375683"/>
            <a:ext cx="2052165" cy="553998"/>
          </a:xfrm>
          <a:prstGeom prst="rect">
            <a:avLst/>
          </a:prstGeom>
          <a:noFill/>
        </p:spPr>
        <p:txBody>
          <a:bodyPr wrap="none" rtlCol="0">
            <a:spAutoFit/>
          </a:bodyPr>
          <a:lstStyle/>
          <a:p>
            <a:r>
              <a:rPr lang="en-US" altLang="zh-CN" sz="3000" dirty="0" smtClean="0">
                <a:solidFill>
                  <a:schemeClr val="tx1"/>
                </a:solidFill>
                <a:latin typeface="华文琥珀" panose="02010800040101010101" pitchFamily="2" charset="-122"/>
                <a:ea typeface="华文琥珀" panose="02010800040101010101" pitchFamily="2" charset="-122"/>
              </a:rPr>
              <a:t>2016</a:t>
            </a:r>
            <a:r>
              <a:rPr lang="zh-CN" altLang="en-US" sz="3000" dirty="0" smtClean="0">
                <a:solidFill>
                  <a:schemeClr val="tx1"/>
                </a:solidFill>
                <a:latin typeface="华文琥珀" panose="02010800040101010101" pitchFamily="2" charset="-122"/>
                <a:ea typeface="华文琥珀" panose="02010800040101010101" pitchFamily="2" charset="-122"/>
              </a:rPr>
              <a:t>年</a:t>
            </a:r>
            <a:r>
              <a:rPr lang="en-US" altLang="zh-CN" sz="3000" dirty="0" smtClean="0">
                <a:solidFill>
                  <a:schemeClr val="tx1"/>
                </a:solidFill>
                <a:latin typeface="华文琥珀" panose="02010800040101010101" pitchFamily="2" charset="-122"/>
                <a:ea typeface="华文琥珀" panose="02010800040101010101" pitchFamily="2" charset="-122"/>
              </a:rPr>
              <a:t>4</a:t>
            </a:r>
            <a:r>
              <a:rPr lang="zh-CN" altLang="en-US" sz="3000" dirty="0" smtClean="0">
                <a:solidFill>
                  <a:schemeClr val="tx1"/>
                </a:solidFill>
                <a:latin typeface="华文琥珀" panose="02010800040101010101" pitchFamily="2" charset="-122"/>
                <a:ea typeface="华文琥珀" panose="02010800040101010101" pitchFamily="2" charset="-122"/>
              </a:rPr>
              <a:t>月</a:t>
            </a:r>
            <a:endParaRPr lang="en-US" altLang="zh-CN" sz="3000" dirty="0" smtClean="0">
              <a:solidFill>
                <a:schemeClr val="tx1"/>
              </a:solidFill>
              <a:latin typeface="华文琥珀" panose="02010800040101010101" pitchFamily="2" charset="-122"/>
              <a:ea typeface="华文琥珀" panose="02010800040101010101" pitchFamily="2" charset="-122"/>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61012"/>
            </a:gs>
            <a:gs pos="100000">
              <a:srgbClr val="CD181F"/>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3">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219483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工作流程</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（一）单位自查</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1037679" y="2095860"/>
            <a:ext cx="2196435"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 </a:t>
            </a:r>
            <a:r>
              <a:rPr lang="en-US" altLang="zh-CN" sz="2600" dirty="0" smtClean="0">
                <a:solidFill>
                  <a:schemeClr val="tx1"/>
                </a:solidFill>
                <a:latin typeface="黑体" panose="02010609060101010101" pitchFamily="49" charset="-122"/>
                <a:ea typeface="黑体" panose="02010609060101010101" pitchFamily="49" charset="-122"/>
              </a:rPr>
              <a:t>3</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核实处理</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1037679" y="3105835"/>
            <a:ext cx="7528097" cy="1107996"/>
          </a:xfrm>
          <a:prstGeom prst="rect">
            <a:avLst/>
          </a:prstGeom>
        </p:spPr>
        <p:txBody>
          <a:bodyPr wrap="square">
            <a:spAutoFit/>
          </a:bodyPr>
          <a:lstStyle/>
          <a:p>
            <a:pPr>
              <a:lnSpc>
                <a:spcPct val="150000"/>
              </a:lnSpc>
            </a:pPr>
            <a:r>
              <a:rPr lang="en-US" altLang="zh-CN" sz="2200" dirty="0" smtClean="0">
                <a:solidFill>
                  <a:schemeClr val="tx1"/>
                </a:solidFill>
              </a:rPr>
              <a:t>        </a:t>
            </a:r>
            <a:r>
              <a:rPr lang="zh-CN" altLang="zh-CN" sz="2200" dirty="0" smtClean="0">
                <a:solidFill>
                  <a:schemeClr val="tx1"/>
                </a:solidFill>
              </a:rPr>
              <a:t>各</a:t>
            </a:r>
            <a:r>
              <a:rPr lang="zh-CN" altLang="zh-CN" sz="2200" dirty="0">
                <a:solidFill>
                  <a:schemeClr val="tx1"/>
                </a:solidFill>
              </a:rPr>
              <a:t>二级单位收集、整理、清点、核实本单位清查材料，并对发现的问题做出初步的处理。</a:t>
            </a:r>
            <a:endParaRPr lang="zh-CN" altLang="en-US" sz="2200" dirty="0">
              <a:solidFill>
                <a:schemeClr val="tx1"/>
              </a:solidFill>
            </a:endParaRPr>
          </a:p>
        </p:txBody>
      </p:sp>
    </p:spTree>
    <p:extLst>
      <p:ext uri="{BB962C8B-B14F-4D97-AF65-F5344CB8AC3E}">
        <p14:creationId xmlns:p14="http://schemas.microsoft.com/office/powerpoint/2010/main" val="3645443073"/>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219483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工作流程</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（一）单位自查</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1037679" y="2095860"/>
            <a:ext cx="2196435"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 </a:t>
            </a:r>
            <a:r>
              <a:rPr lang="en-US" altLang="zh-CN" sz="2600" dirty="0" smtClean="0">
                <a:solidFill>
                  <a:schemeClr val="tx1"/>
                </a:solidFill>
                <a:latin typeface="黑体" panose="02010609060101010101" pitchFamily="49" charset="-122"/>
                <a:ea typeface="黑体" panose="02010609060101010101" pitchFamily="49" charset="-122"/>
              </a:rPr>
              <a:t>3</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核实处理</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1037679" y="2590588"/>
            <a:ext cx="7864274" cy="3370153"/>
          </a:xfrm>
          <a:prstGeom prst="rect">
            <a:avLst/>
          </a:prstGeom>
        </p:spPr>
        <p:txBody>
          <a:bodyPr wrap="square">
            <a:spAutoFit/>
          </a:bodyPr>
          <a:lstStyle/>
          <a:p>
            <a:pPr>
              <a:lnSpc>
                <a:spcPct val="150000"/>
              </a:lnSpc>
            </a:pPr>
            <a:r>
              <a:rPr lang="en-US" altLang="zh-CN" sz="2200" dirty="0" smtClean="0">
                <a:solidFill>
                  <a:schemeClr val="tx1"/>
                </a:solidFill>
              </a:rPr>
              <a:t>        </a:t>
            </a:r>
            <a:r>
              <a:rPr lang="zh-CN" altLang="zh-CN" sz="2200" dirty="0" smtClean="0">
                <a:solidFill>
                  <a:schemeClr val="tx1"/>
                </a:solidFill>
              </a:rPr>
              <a:t>（</a:t>
            </a:r>
            <a:r>
              <a:rPr lang="en-US" altLang="zh-CN" sz="2200" dirty="0">
                <a:solidFill>
                  <a:schemeClr val="tx1"/>
                </a:solidFill>
              </a:rPr>
              <a:t>1</a:t>
            </a:r>
            <a:r>
              <a:rPr lang="zh-CN" altLang="zh-CN" sz="2200" dirty="0">
                <a:solidFill>
                  <a:schemeClr val="tx1"/>
                </a:solidFill>
              </a:rPr>
              <a:t>）检查核实本单位人员提供的清查材料是否完备，对不符合要求的需请相关人员重新清点核实并补充完善</a:t>
            </a:r>
            <a:r>
              <a:rPr lang="zh-CN" altLang="zh-CN" sz="2200" dirty="0" smtClean="0">
                <a:solidFill>
                  <a:schemeClr val="tx1"/>
                </a:solidFill>
              </a:rPr>
              <a:t>。</a:t>
            </a:r>
            <a:endParaRPr lang="en-US" altLang="zh-CN" sz="2200" dirty="0" smtClean="0">
              <a:solidFill>
                <a:schemeClr val="tx1"/>
              </a:solidFill>
            </a:endParaRPr>
          </a:p>
          <a:p>
            <a:pPr>
              <a:lnSpc>
                <a:spcPct val="150000"/>
              </a:lnSpc>
            </a:pPr>
            <a:endParaRPr lang="zh-CN" altLang="zh-CN" sz="1000" dirty="0">
              <a:solidFill>
                <a:schemeClr val="tx1"/>
              </a:solidFill>
            </a:endParaRPr>
          </a:p>
          <a:p>
            <a:pPr>
              <a:lnSpc>
                <a:spcPct val="150000"/>
              </a:lnSpc>
            </a:pPr>
            <a:r>
              <a:rPr lang="en-US" altLang="zh-CN" sz="2200" dirty="0" smtClean="0">
                <a:solidFill>
                  <a:schemeClr val="tx1"/>
                </a:solidFill>
              </a:rPr>
              <a:t>        </a:t>
            </a:r>
            <a:r>
              <a:rPr lang="zh-CN" altLang="zh-CN" sz="2200" dirty="0" smtClean="0">
                <a:solidFill>
                  <a:schemeClr val="tx1"/>
                </a:solidFill>
              </a:rPr>
              <a:t>（</a:t>
            </a:r>
            <a:r>
              <a:rPr lang="en-US" altLang="zh-CN" sz="2200" dirty="0">
                <a:solidFill>
                  <a:schemeClr val="tx1"/>
                </a:solidFill>
              </a:rPr>
              <a:t>2</a:t>
            </a:r>
            <a:r>
              <a:rPr lang="zh-CN" altLang="zh-CN" sz="2200" dirty="0">
                <a:solidFill>
                  <a:schemeClr val="tx1"/>
                </a:solidFill>
              </a:rPr>
              <a:t>）将上报资产与学校下发数据核对，发现漏查或漏报数据，督促相关人员补充核查</a:t>
            </a:r>
            <a:r>
              <a:rPr lang="zh-CN" altLang="zh-CN" sz="2200" dirty="0" smtClean="0">
                <a:solidFill>
                  <a:schemeClr val="tx1"/>
                </a:solidFill>
              </a:rPr>
              <a:t>。</a:t>
            </a:r>
            <a:endParaRPr lang="en-US" altLang="zh-CN" sz="2200" dirty="0" smtClean="0">
              <a:solidFill>
                <a:schemeClr val="tx1"/>
              </a:solidFill>
            </a:endParaRPr>
          </a:p>
          <a:p>
            <a:pPr>
              <a:lnSpc>
                <a:spcPct val="150000"/>
              </a:lnSpc>
            </a:pPr>
            <a:r>
              <a:rPr lang="en-US" altLang="zh-CN" sz="2200" dirty="0">
                <a:solidFill>
                  <a:schemeClr val="tx1"/>
                </a:solidFill>
              </a:rPr>
              <a:t> </a:t>
            </a:r>
            <a:r>
              <a:rPr lang="en-US" altLang="zh-CN" sz="2200" dirty="0" smtClean="0">
                <a:solidFill>
                  <a:schemeClr val="tx1"/>
                </a:solidFill>
              </a:rPr>
              <a:t>     </a:t>
            </a:r>
            <a:r>
              <a:rPr lang="zh-CN" altLang="zh-CN" sz="2200" dirty="0" smtClean="0">
                <a:solidFill>
                  <a:schemeClr val="tx1"/>
                </a:solidFill>
              </a:rPr>
              <a:t>须</a:t>
            </a:r>
            <a:r>
              <a:rPr lang="zh-CN" altLang="zh-CN" sz="2200" dirty="0">
                <a:solidFill>
                  <a:schemeClr val="tx1"/>
                </a:solidFill>
              </a:rPr>
              <a:t>确保</a:t>
            </a:r>
            <a:r>
              <a:rPr lang="zh-CN" altLang="zh-CN" sz="2200" dirty="0">
                <a:solidFill>
                  <a:srgbClr val="C00000"/>
                </a:solidFill>
              </a:rPr>
              <a:t>《设备（家具）清查盘点表》</a:t>
            </a:r>
            <a:r>
              <a:rPr lang="zh-CN" altLang="zh-CN" sz="2200" dirty="0">
                <a:solidFill>
                  <a:schemeClr val="tx1"/>
                </a:solidFill>
              </a:rPr>
              <a:t>中的“</a:t>
            </a:r>
            <a:r>
              <a:rPr lang="zh-CN" altLang="zh-CN" sz="2200" dirty="0">
                <a:solidFill>
                  <a:srgbClr val="C00000"/>
                </a:solidFill>
              </a:rPr>
              <a:t>账面数量</a:t>
            </a:r>
            <a:r>
              <a:rPr lang="zh-CN" altLang="zh-CN" sz="2200" dirty="0">
                <a:solidFill>
                  <a:schemeClr val="tx1"/>
                </a:solidFill>
              </a:rPr>
              <a:t>”、“</a:t>
            </a:r>
            <a:r>
              <a:rPr lang="zh-CN" altLang="zh-CN" sz="2200" dirty="0">
                <a:solidFill>
                  <a:srgbClr val="C00000"/>
                </a:solidFill>
              </a:rPr>
              <a:t>账面价值</a:t>
            </a:r>
            <a:r>
              <a:rPr lang="zh-CN" altLang="zh-CN" sz="2200" dirty="0">
                <a:solidFill>
                  <a:schemeClr val="tx1"/>
                </a:solidFill>
              </a:rPr>
              <a:t>”与</a:t>
            </a:r>
            <a:r>
              <a:rPr lang="zh-CN" altLang="zh-CN" sz="2200" dirty="0">
                <a:solidFill>
                  <a:srgbClr val="C00000"/>
                </a:solidFill>
              </a:rPr>
              <a:t>下发台账</a:t>
            </a:r>
            <a:r>
              <a:rPr lang="zh-CN" altLang="zh-CN" sz="2200" dirty="0">
                <a:solidFill>
                  <a:schemeClr val="tx1"/>
                </a:solidFill>
              </a:rPr>
              <a:t>一致。</a:t>
            </a:r>
          </a:p>
        </p:txBody>
      </p:sp>
    </p:spTree>
    <p:extLst>
      <p:ext uri="{BB962C8B-B14F-4D97-AF65-F5344CB8AC3E}">
        <p14:creationId xmlns:p14="http://schemas.microsoft.com/office/powerpoint/2010/main" val="364544307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219483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工作流程</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（一）单位自查</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1037679" y="2095860"/>
            <a:ext cx="2196435"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 </a:t>
            </a:r>
            <a:r>
              <a:rPr lang="en-US" altLang="zh-CN" sz="2600" dirty="0" smtClean="0">
                <a:solidFill>
                  <a:schemeClr val="tx1"/>
                </a:solidFill>
                <a:latin typeface="黑体" panose="02010609060101010101" pitchFamily="49" charset="-122"/>
                <a:ea typeface="黑体" panose="02010609060101010101" pitchFamily="49" charset="-122"/>
              </a:rPr>
              <a:t>3</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核实处理</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1037679" y="2551837"/>
            <a:ext cx="7487756" cy="2862322"/>
          </a:xfrm>
          <a:prstGeom prst="rect">
            <a:avLst/>
          </a:prstGeom>
        </p:spPr>
        <p:txBody>
          <a:bodyPr wrap="square">
            <a:spAutoFit/>
          </a:bodyPr>
          <a:lstStyle/>
          <a:p>
            <a:pPr>
              <a:lnSpc>
                <a:spcPct val="150000"/>
              </a:lnSpc>
            </a:pPr>
            <a:r>
              <a:rPr lang="en-US" altLang="zh-CN" sz="2200" dirty="0" smtClean="0">
                <a:solidFill>
                  <a:schemeClr val="tx1"/>
                </a:solidFill>
              </a:rPr>
              <a:t>        </a:t>
            </a:r>
            <a:r>
              <a:rPr lang="zh-CN" altLang="zh-CN" sz="2200" dirty="0" smtClean="0">
                <a:solidFill>
                  <a:schemeClr val="tx1"/>
                </a:solidFill>
              </a:rPr>
              <a:t>（</a:t>
            </a:r>
            <a:r>
              <a:rPr lang="en-US" altLang="zh-CN" sz="2200" dirty="0">
                <a:solidFill>
                  <a:schemeClr val="tx1"/>
                </a:solidFill>
              </a:rPr>
              <a:t>3</a:t>
            </a:r>
            <a:r>
              <a:rPr lang="zh-CN" altLang="zh-CN" sz="2200" dirty="0">
                <a:solidFill>
                  <a:schemeClr val="tx1"/>
                </a:solidFill>
              </a:rPr>
              <a:t>）初步核对有账无物数据和有物无账资产情况，并将该部分资产数据反馈给账物不符的相关人员核对</a:t>
            </a:r>
            <a:r>
              <a:rPr lang="zh-CN" altLang="zh-CN" sz="2200" dirty="0" smtClean="0">
                <a:solidFill>
                  <a:schemeClr val="tx1"/>
                </a:solidFill>
              </a:rPr>
              <a:t>。</a:t>
            </a:r>
            <a:endParaRPr lang="en-US" altLang="zh-CN" sz="2200" dirty="0" smtClean="0">
              <a:solidFill>
                <a:schemeClr val="tx1"/>
              </a:solidFill>
            </a:endParaRPr>
          </a:p>
          <a:p>
            <a:pPr>
              <a:lnSpc>
                <a:spcPct val="150000"/>
              </a:lnSpc>
            </a:pPr>
            <a:endParaRPr lang="zh-CN" altLang="zh-CN" sz="1000" dirty="0">
              <a:solidFill>
                <a:schemeClr val="tx1"/>
              </a:solidFill>
            </a:endParaRPr>
          </a:p>
          <a:p>
            <a:pPr>
              <a:lnSpc>
                <a:spcPct val="150000"/>
              </a:lnSpc>
            </a:pPr>
            <a:r>
              <a:rPr lang="en-US" altLang="zh-CN" sz="2200" dirty="0" smtClean="0">
                <a:solidFill>
                  <a:schemeClr val="tx1"/>
                </a:solidFill>
              </a:rPr>
              <a:t>        </a:t>
            </a:r>
            <a:r>
              <a:rPr lang="zh-CN" altLang="zh-CN" sz="2200" dirty="0" smtClean="0">
                <a:solidFill>
                  <a:schemeClr val="tx1"/>
                </a:solidFill>
              </a:rPr>
              <a:t>（</a:t>
            </a:r>
            <a:r>
              <a:rPr lang="en-US" altLang="zh-CN" sz="2200" dirty="0">
                <a:solidFill>
                  <a:schemeClr val="tx1"/>
                </a:solidFill>
              </a:rPr>
              <a:t>4</a:t>
            </a:r>
            <a:r>
              <a:rPr lang="zh-CN" altLang="zh-CN" sz="2200" dirty="0">
                <a:solidFill>
                  <a:schemeClr val="tx1"/>
                </a:solidFill>
              </a:rPr>
              <a:t>）跨单位调整或单位内部变更领用人或领用单位的，相关单位需填写《</a:t>
            </a:r>
            <a:r>
              <a:rPr lang="zh-CN" altLang="zh-CN" sz="2200" dirty="0">
                <a:solidFill>
                  <a:srgbClr val="C00000"/>
                </a:solidFill>
              </a:rPr>
              <a:t>设备（家具）交接表》</a:t>
            </a:r>
            <a:r>
              <a:rPr lang="zh-CN" altLang="zh-CN" sz="2200" dirty="0">
                <a:solidFill>
                  <a:schemeClr val="tx1"/>
                </a:solidFill>
              </a:rPr>
              <a:t>到国资处办理资产转移手续。</a:t>
            </a:r>
            <a:endParaRPr lang="zh-CN" altLang="en-US" sz="2200" dirty="0">
              <a:solidFill>
                <a:schemeClr val="tx1"/>
              </a:solidFill>
            </a:endParaRPr>
          </a:p>
        </p:txBody>
      </p:sp>
    </p:spTree>
    <p:extLst>
      <p:ext uri="{BB962C8B-B14F-4D97-AF65-F5344CB8AC3E}">
        <p14:creationId xmlns:p14="http://schemas.microsoft.com/office/powerpoint/2010/main" val="364544307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219483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工作流程</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（一）单位自查</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1037679" y="2095860"/>
            <a:ext cx="2196435"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 </a:t>
            </a:r>
            <a:r>
              <a:rPr lang="en-US" altLang="zh-CN" sz="2600" dirty="0" smtClean="0">
                <a:solidFill>
                  <a:schemeClr val="tx1"/>
                </a:solidFill>
                <a:latin typeface="黑体" panose="02010609060101010101" pitchFamily="49" charset="-122"/>
                <a:ea typeface="黑体" panose="02010609060101010101" pitchFamily="49" charset="-122"/>
              </a:rPr>
              <a:t>4</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统计上报</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6" name="Rectangle 2"/>
          <p:cNvSpPr>
            <a:spLocks noChangeArrowheads="1"/>
          </p:cNvSpPr>
          <p:nvPr/>
        </p:nvSpPr>
        <p:spPr bwMode="auto">
          <a:xfrm>
            <a:off x="1037679" y="2588303"/>
            <a:ext cx="7770145" cy="3139321"/>
          </a:xfrm>
          <a:prstGeom prst="rect">
            <a:avLst/>
          </a:prstGeom>
        </p:spPr>
        <p:txBody>
          <a:bodyPr wrap="square">
            <a:spAutoFit/>
          </a:bodyPr>
          <a:lstStyle/>
          <a:p>
            <a:pPr>
              <a:lnSpc>
                <a:spcPct val="150000"/>
              </a:lnSpc>
            </a:pPr>
            <a:r>
              <a:rPr lang="zh-CN" altLang="en-US" sz="2200" dirty="0" smtClean="0">
                <a:solidFill>
                  <a:schemeClr val="tx1"/>
                </a:solidFill>
              </a:rPr>
              <a:t>        各单位</a:t>
            </a:r>
            <a:r>
              <a:rPr lang="zh-CN" altLang="en-US" sz="2200" dirty="0">
                <a:solidFill>
                  <a:schemeClr val="tx1"/>
                </a:solidFill>
              </a:rPr>
              <a:t>整理本单位所有资产数据，按照有关要求进行分类统计，填写</a:t>
            </a:r>
            <a:r>
              <a:rPr lang="en-US" altLang="zh-CN" sz="2200" dirty="0">
                <a:solidFill>
                  <a:srgbClr val="C00000"/>
                </a:solidFill>
              </a:rPr>
              <a:t>《</a:t>
            </a:r>
            <a:r>
              <a:rPr lang="zh-CN" altLang="en-US" sz="2200" dirty="0">
                <a:solidFill>
                  <a:srgbClr val="C00000"/>
                </a:solidFill>
              </a:rPr>
              <a:t>设备（家具）清查盘点表</a:t>
            </a:r>
            <a:r>
              <a:rPr lang="en-US" altLang="zh-CN" sz="2200" dirty="0">
                <a:solidFill>
                  <a:srgbClr val="C00000"/>
                </a:solidFill>
              </a:rPr>
              <a:t>》</a:t>
            </a:r>
            <a:r>
              <a:rPr lang="zh-CN" altLang="en-US" sz="2200" dirty="0">
                <a:solidFill>
                  <a:srgbClr val="C00000"/>
                </a:solidFill>
              </a:rPr>
              <a:t>、</a:t>
            </a:r>
            <a:r>
              <a:rPr lang="en-US" altLang="zh-CN" sz="2200" dirty="0">
                <a:solidFill>
                  <a:srgbClr val="C00000"/>
                </a:solidFill>
              </a:rPr>
              <a:t>《</a:t>
            </a:r>
            <a:r>
              <a:rPr lang="zh-CN" altLang="en-US" sz="2200" dirty="0">
                <a:solidFill>
                  <a:srgbClr val="C00000"/>
                </a:solidFill>
              </a:rPr>
              <a:t>设备（家具）清查登记表</a:t>
            </a:r>
            <a:r>
              <a:rPr lang="en-US" altLang="zh-CN" sz="2200" dirty="0">
                <a:solidFill>
                  <a:srgbClr val="C00000"/>
                </a:solidFill>
              </a:rPr>
              <a:t>》</a:t>
            </a:r>
            <a:r>
              <a:rPr lang="zh-CN" altLang="en-US" sz="2200" dirty="0">
                <a:solidFill>
                  <a:srgbClr val="C00000"/>
                </a:solidFill>
              </a:rPr>
              <a:t>、</a:t>
            </a:r>
            <a:r>
              <a:rPr lang="en-US" altLang="zh-CN" sz="2200" dirty="0">
                <a:solidFill>
                  <a:srgbClr val="C00000"/>
                </a:solidFill>
              </a:rPr>
              <a:t>《</a:t>
            </a:r>
            <a:r>
              <a:rPr lang="zh-CN" altLang="en-US" sz="2200" dirty="0">
                <a:solidFill>
                  <a:srgbClr val="C00000"/>
                </a:solidFill>
              </a:rPr>
              <a:t>设备（家具）盘亏登记表</a:t>
            </a:r>
            <a:r>
              <a:rPr lang="en-US" altLang="zh-CN" sz="2200" dirty="0">
                <a:solidFill>
                  <a:srgbClr val="C00000"/>
                </a:solidFill>
              </a:rPr>
              <a:t>》</a:t>
            </a:r>
            <a:r>
              <a:rPr lang="zh-CN" altLang="en-US" sz="2200" dirty="0">
                <a:solidFill>
                  <a:srgbClr val="C00000"/>
                </a:solidFill>
              </a:rPr>
              <a:t>、</a:t>
            </a:r>
            <a:r>
              <a:rPr lang="en-US" altLang="zh-CN" sz="2200" dirty="0">
                <a:solidFill>
                  <a:srgbClr val="C00000"/>
                </a:solidFill>
              </a:rPr>
              <a:t>《</a:t>
            </a:r>
            <a:r>
              <a:rPr lang="zh-CN" altLang="en-US" sz="2200" dirty="0">
                <a:solidFill>
                  <a:srgbClr val="C00000"/>
                </a:solidFill>
              </a:rPr>
              <a:t>设备（家具）盘盈登记表</a:t>
            </a:r>
            <a:r>
              <a:rPr lang="en-US" altLang="zh-CN" sz="2200" dirty="0">
                <a:solidFill>
                  <a:srgbClr val="C00000"/>
                </a:solidFill>
              </a:rPr>
              <a:t>》</a:t>
            </a:r>
            <a:r>
              <a:rPr lang="zh-CN" altLang="en-US" sz="2200" dirty="0">
                <a:solidFill>
                  <a:schemeClr val="tx1"/>
                </a:solidFill>
              </a:rPr>
              <a:t>等相关报表，提供</a:t>
            </a:r>
            <a:r>
              <a:rPr lang="zh-CN" altLang="en-US" sz="2200" dirty="0">
                <a:solidFill>
                  <a:srgbClr val="C00000"/>
                </a:solidFill>
              </a:rPr>
              <a:t>有效证据及说明材料</a:t>
            </a:r>
            <a:r>
              <a:rPr lang="zh-CN" altLang="en-US" sz="2200" dirty="0">
                <a:solidFill>
                  <a:schemeClr val="tx1"/>
                </a:solidFill>
              </a:rPr>
              <a:t>，形成本单位总结报告并于</a:t>
            </a:r>
            <a:r>
              <a:rPr lang="en-US" altLang="zh-CN" sz="2200" dirty="0">
                <a:solidFill>
                  <a:schemeClr val="tx1"/>
                </a:solidFill>
              </a:rPr>
              <a:t>5 </a:t>
            </a:r>
            <a:r>
              <a:rPr lang="zh-CN" altLang="en-US" sz="2200" dirty="0">
                <a:solidFill>
                  <a:schemeClr val="tx1"/>
                </a:solidFill>
              </a:rPr>
              <a:t>月</a:t>
            </a:r>
            <a:r>
              <a:rPr lang="en-US" altLang="zh-CN" sz="2200" dirty="0">
                <a:solidFill>
                  <a:schemeClr val="tx1"/>
                </a:solidFill>
              </a:rPr>
              <a:t>15 </a:t>
            </a:r>
            <a:r>
              <a:rPr lang="zh-CN" altLang="en-US" sz="2200" dirty="0">
                <a:solidFill>
                  <a:schemeClr val="tx1"/>
                </a:solidFill>
              </a:rPr>
              <a:t>日前将自查结果（包括资产清查工作总结、相关报表、电子数据及证明材料等）上报学校。 </a:t>
            </a:r>
          </a:p>
        </p:txBody>
      </p:sp>
    </p:spTree>
    <p:extLst>
      <p:ext uri="{BB962C8B-B14F-4D97-AF65-F5344CB8AC3E}">
        <p14:creationId xmlns:p14="http://schemas.microsoft.com/office/powerpoint/2010/main" val="364544307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219483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工作流程</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en-US" sz="2600" dirty="0">
                <a:solidFill>
                  <a:schemeClr val="tx1"/>
                </a:solidFill>
                <a:latin typeface="黑体" panose="02010609060101010101" pitchFamily="49" charset="-122"/>
                <a:ea typeface="黑体" panose="02010609060101010101" pitchFamily="49" charset="-122"/>
              </a:rPr>
              <a:t>学校复核</a:t>
            </a:r>
          </a:p>
        </p:txBody>
      </p:sp>
      <p:sp>
        <p:nvSpPr>
          <p:cNvPr id="5" name="矩形 4"/>
          <p:cNvSpPr/>
          <p:nvPr/>
        </p:nvSpPr>
        <p:spPr>
          <a:xfrm>
            <a:off x="1037679" y="2095860"/>
            <a:ext cx="2196435"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 1</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材料核实</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1037679" y="2569083"/>
            <a:ext cx="7756697" cy="3183179"/>
          </a:xfrm>
          <a:prstGeom prst="rect">
            <a:avLst/>
          </a:prstGeom>
        </p:spPr>
        <p:txBody>
          <a:bodyPr wrap="square">
            <a:spAutoFit/>
          </a:bodyPr>
          <a:lstStyle/>
          <a:p>
            <a:pPr>
              <a:lnSpc>
                <a:spcPts val="3500"/>
              </a:lnSpc>
            </a:pPr>
            <a:r>
              <a:rPr lang="en-US" altLang="zh-CN" sz="2200" dirty="0" smtClean="0">
                <a:solidFill>
                  <a:schemeClr val="tx1"/>
                </a:solidFill>
              </a:rPr>
              <a:t>        </a:t>
            </a:r>
            <a:r>
              <a:rPr lang="zh-CN" altLang="zh-CN" sz="2200" dirty="0" smtClean="0">
                <a:solidFill>
                  <a:schemeClr val="tx1"/>
                </a:solidFill>
              </a:rPr>
              <a:t>（</a:t>
            </a:r>
            <a:r>
              <a:rPr lang="en-US" altLang="zh-CN" sz="2200" dirty="0">
                <a:solidFill>
                  <a:schemeClr val="tx1"/>
                </a:solidFill>
              </a:rPr>
              <a:t>1</a:t>
            </a:r>
            <a:r>
              <a:rPr lang="zh-CN" altLang="zh-CN" sz="2200" dirty="0">
                <a:solidFill>
                  <a:schemeClr val="tx1"/>
                </a:solidFill>
              </a:rPr>
              <a:t>）对各单位上报数据与学校下发数据核对，确认是否填报全面完整，发现漏查、漏报或填报不规范等不符合学校工作要求的，各单位需进一步核实完善后重新上报。如：填写信息不完整、提交材料不全面、提交数据有误等。</a:t>
            </a:r>
          </a:p>
          <a:p>
            <a:pPr>
              <a:lnSpc>
                <a:spcPts val="3500"/>
              </a:lnSpc>
            </a:pPr>
            <a:r>
              <a:rPr lang="en-US" altLang="zh-CN" sz="2200" dirty="0" smtClean="0">
                <a:solidFill>
                  <a:schemeClr val="tx1"/>
                </a:solidFill>
              </a:rPr>
              <a:t>        </a:t>
            </a:r>
            <a:r>
              <a:rPr lang="zh-CN" altLang="zh-CN" sz="2200" dirty="0" smtClean="0">
                <a:solidFill>
                  <a:schemeClr val="tx1"/>
                </a:solidFill>
              </a:rPr>
              <a:t>（</a:t>
            </a:r>
            <a:r>
              <a:rPr lang="en-US" altLang="zh-CN" sz="2200" dirty="0">
                <a:solidFill>
                  <a:schemeClr val="tx1"/>
                </a:solidFill>
              </a:rPr>
              <a:t>2</a:t>
            </a:r>
            <a:r>
              <a:rPr lang="zh-CN" altLang="zh-CN" sz="2200" dirty="0">
                <a:solidFill>
                  <a:schemeClr val="tx1"/>
                </a:solidFill>
              </a:rPr>
              <a:t>）对各单位上报资产数据中出现的盘盈、盘亏、信息有误、资产转移等情况，国资处统一汇总后报领导小组审核，形成相应的处理意见并反馈给各单位。</a:t>
            </a:r>
            <a:endParaRPr lang="zh-CN" altLang="en-US" sz="2200" dirty="0">
              <a:solidFill>
                <a:schemeClr val="tx1"/>
              </a:solidFill>
            </a:endParaRPr>
          </a:p>
        </p:txBody>
      </p:sp>
    </p:spTree>
    <p:extLst>
      <p:ext uri="{BB962C8B-B14F-4D97-AF65-F5344CB8AC3E}">
        <p14:creationId xmlns:p14="http://schemas.microsoft.com/office/powerpoint/2010/main" val="3645443073"/>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219483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工作流程</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en-US" sz="2600" dirty="0">
                <a:solidFill>
                  <a:schemeClr val="tx1"/>
                </a:solidFill>
                <a:latin typeface="黑体" panose="02010609060101010101" pitchFamily="49" charset="-122"/>
                <a:ea typeface="黑体" panose="02010609060101010101" pitchFamily="49" charset="-122"/>
              </a:rPr>
              <a:t>学校复核</a:t>
            </a:r>
          </a:p>
        </p:txBody>
      </p:sp>
      <p:sp>
        <p:nvSpPr>
          <p:cNvPr id="5" name="矩形 4"/>
          <p:cNvSpPr/>
          <p:nvPr/>
        </p:nvSpPr>
        <p:spPr>
          <a:xfrm>
            <a:off x="1037679" y="2095860"/>
            <a:ext cx="2196435"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 </a:t>
            </a:r>
            <a:r>
              <a:rPr lang="en-US" altLang="zh-CN" sz="2600" dirty="0" smtClean="0">
                <a:solidFill>
                  <a:schemeClr val="tx1"/>
                </a:solidFill>
                <a:latin typeface="黑体" panose="02010609060101010101" pitchFamily="49" charset="-122"/>
                <a:ea typeface="黑体" panose="02010609060101010101" pitchFamily="49" charset="-122"/>
              </a:rPr>
              <a:t>2</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现场核实</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1037679" y="2588303"/>
            <a:ext cx="7581886" cy="2631490"/>
          </a:xfrm>
          <a:prstGeom prst="rect">
            <a:avLst/>
          </a:prstGeom>
        </p:spPr>
        <p:txBody>
          <a:bodyPr wrap="square">
            <a:spAutoFit/>
          </a:bodyPr>
          <a:lstStyle/>
          <a:p>
            <a:pPr>
              <a:lnSpc>
                <a:spcPct val="150000"/>
              </a:lnSpc>
            </a:pPr>
            <a:r>
              <a:rPr lang="en-US" altLang="zh-CN" sz="2200" dirty="0" smtClean="0">
                <a:solidFill>
                  <a:schemeClr val="tx1"/>
                </a:solidFill>
              </a:rPr>
              <a:t>        </a:t>
            </a:r>
            <a:r>
              <a:rPr lang="zh-CN" altLang="zh-CN" sz="2200" dirty="0" smtClean="0">
                <a:solidFill>
                  <a:schemeClr val="tx1"/>
                </a:solidFill>
              </a:rPr>
              <a:t>学校</a:t>
            </a:r>
            <a:r>
              <a:rPr lang="zh-CN" altLang="zh-CN" sz="2200" dirty="0">
                <a:solidFill>
                  <a:schemeClr val="tx1"/>
                </a:solidFill>
              </a:rPr>
              <a:t>将成立专项检查组，对清查情况进行现场核查</a:t>
            </a:r>
            <a:r>
              <a:rPr lang="zh-CN" altLang="zh-CN" sz="2200" dirty="0" smtClean="0">
                <a:solidFill>
                  <a:schemeClr val="tx1"/>
                </a:solidFill>
              </a:rPr>
              <a:t>。</a:t>
            </a:r>
            <a:endParaRPr lang="en-US" altLang="zh-CN" sz="2200" dirty="0" smtClean="0">
              <a:solidFill>
                <a:schemeClr val="tx1"/>
              </a:solidFill>
            </a:endParaRPr>
          </a:p>
          <a:p>
            <a:pPr>
              <a:lnSpc>
                <a:spcPct val="150000"/>
              </a:lnSpc>
            </a:pPr>
            <a:r>
              <a:rPr lang="en-US" altLang="zh-CN" sz="2200" dirty="0">
                <a:solidFill>
                  <a:schemeClr val="tx1"/>
                </a:solidFill>
              </a:rPr>
              <a:t> </a:t>
            </a:r>
            <a:r>
              <a:rPr lang="en-US" altLang="zh-CN" sz="2200" dirty="0" smtClean="0">
                <a:solidFill>
                  <a:schemeClr val="tx1"/>
                </a:solidFill>
              </a:rPr>
              <a:t>       </a:t>
            </a:r>
            <a:r>
              <a:rPr lang="zh-CN" altLang="zh-CN" sz="2200" dirty="0" smtClean="0">
                <a:solidFill>
                  <a:schemeClr val="tx1"/>
                </a:solidFill>
              </a:rPr>
              <a:t>设备</a:t>
            </a:r>
            <a:r>
              <a:rPr lang="zh-CN" altLang="zh-CN" sz="2200" dirty="0">
                <a:solidFill>
                  <a:schemeClr val="tx1"/>
                </a:solidFill>
              </a:rPr>
              <a:t>（家具）、低值设备按照各单位资产账面数量的</a:t>
            </a:r>
            <a:r>
              <a:rPr lang="en-US" altLang="zh-CN" sz="2200" dirty="0">
                <a:solidFill>
                  <a:srgbClr val="C00000"/>
                </a:solidFill>
              </a:rPr>
              <a:t>40%~50%</a:t>
            </a:r>
            <a:r>
              <a:rPr lang="zh-CN" altLang="zh-CN" sz="2200" dirty="0">
                <a:solidFill>
                  <a:schemeClr val="tx1"/>
                </a:solidFill>
              </a:rPr>
              <a:t>的比例进行</a:t>
            </a:r>
            <a:r>
              <a:rPr lang="zh-CN" altLang="zh-CN" sz="2200" dirty="0" smtClean="0">
                <a:solidFill>
                  <a:schemeClr val="tx1"/>
                </a:solidFill>
              </a:rPr>
              <a:t>抽查</a:t>
            </a:r>
            <a:r>
              <a:rPr lang="zh-CN" altLang="en-US" sz="2200" dirty="0" smtClean="0">
                <a:solidFill>
                  <a:schemeClr val="tx1"/>
                </a:solidFill>
              </a:rPr>
              <a:t>、</a:t>
            </a:r>
            <a:r>
              <a:rPr lang="zh-CN" altLang="zh-CN" sz="2200" dirty="0" smtClean="0">
                <a:solidFill>
                  <a:schemeClr val="tx1"/>
                </a:solidFill>
              </a:rPr>
              <a:t>清点</a:t>
            </a:r>
            <a:r>
              <a:rPr lang="zh-CN" altLang="en-US" sz="2200" dirty="0" smtClean="0">
                <a:solidFill>
                  <a:schemeClr val="tx1"/>
                </a:solidFill>
              </a:rPr>
              <a:t>、</a:t>
            </a:r>
            <a:r>
              <a:rPr lang="zh-CN" altLang="zh-CN" sz="2200" dirty="0" smtClean="0">
                <a:solidFill>
                  <a:schemeClr val="tx1"/>
                </a:solidFill>
              </a:rPr>
              <a:t>核实。</a:t>
            </a:r>
            <a:endParaRPr lang="en-US" altLang="zh-CN" sz="2200" dirty="0" smtClean="0">
              <a:solidFill>
                <a:schemeClr val="tx1"/>
              </a:solidFill>
            </a:endParaRPr>
          </a:p>
          <a:p>
            <a:pPr>
              <a:lnSpc>
                <a:spcPct val="150000"/>
              </a:lnSpc>
            </a:pPr>
            <a:r>
              <a:rPr lang="en-US" altLang="zh-CN" sz="2200" dirty="0">
                <a:solidFill>
                  <a:schemeClr val="tx1"/>
                </a:solidFill>
              </a:rPr>
              <a:t> </a:t>
            </a:r>
            <a:r>
              <a:rPr lang="en-US" altLang="zh-CN" sz="2200" dirty="0" smtClean="0">
                <a:solidFill>
                  <a:schemeClr val="tx1"/>
                </a:solidFill>
              </a:rPr>
              <a:t>       </a:t>
            </a:r>
            <a:r>
              <a:rPr lang="zh-CN" altLang="zh-CN" sz="2200" dirty="0" smtClean="0">
                <a:solidFill>
                  <a:srgbClr val="C00000"/>
                </a:solidFill>
              </a:rPr>
              <a:t>车辆</a:t>
            </a:r>
            <a:r>
              <a:rPr lang="zh-CN" altLang="zh-CN" sz="2200" dirty="0">
                <a:solidFill>
                  <a:srgbClr val="C00000"/>
                </a:solidFill>
              </a:rPr>
              <a:t>、监管期内的进口设备、单价</a:t>
            </a:r>
            <a:r>
              <a:rPr lang="en-US" altLang="zh-CN" sz="2200" dirty="0">
                <a:solidFill>
                  <a:srgbClr val="C00000"/>
                </a:solidFill>
              </a:rPr>
              <a:t>40</a:t>
            </a:r>
            <a:r>
              <a:rPr lang="zh-CN" altLang="zh-CN" sz="2200" dirty="0">
                <a:solidFill>
                  <a:srgbClr val="C00000"/>
                </a:solidFill>
              </a:rPr>
              <a:t>万（含）以上大型仪器设备</a:t>
            </a:r>
            <a:r>
              <a:rPr lang="zh-CN" altLang="zh-CN" sz="2200" dirty="0">
                <a:solidFill>
                  <a:schemeClr val="tx1"/>
                </a:solidFill>
              </a:rPr>
              <a:t>将逐一核查。</a:t>
            </a:r>
            <a:endParaRPr lang="zh-CN" altLang="en-US" sz="2200" dirty="0">
              <a:solidFill>
                <a:schemeClr val="tx1"/>
              </a:solidFill>
            </a:endParaRPr>
          </a:p>
        </p:txBody>
      </p:sp>
    </p:spTree>
    <p:extLst>
      <p:ext uri="{BB962C8B-B14F-4D97-AF65-F5344CB8AC3E}">
        <p14:creationId xmlns:p14="http://schemas.microsoft.com/office/powerpoint/2010/main" val="364544307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219483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工作流程</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en-US" sz="2600" dirty="0">
                <a:solidFill>
                  <a:schemeClr val="tx1"/>
                </a:solidFill>
                <a:latin typeface="黑体" panose="02010609060101010101" pitchFamily="49" charset="-122"/>
                <a:ea typeface="黑体" panose="02010609060101010101" pitchFamily="49" charset="-122"/>
              </a:rPr>
              <a:t>学校复核</a:t>
            </a:r>
          </a:p>
        </p:txBody>
      </p:sp>
      <p:sp>
        <p:nvSpPr>
          <p:cNvPr id="5" name="矩形 4"/>
          <p:cNvSpPr/>
          <p:nvPr/>
        </p:nvSpPr>
        <p:spPr>
          <a:xfrm>
            <a:off x="1037679" y="2095860"/>
            <a:ext cx="2196435"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 </a:t>
            </a:r>
            <a:r>
              <a:rPr lang="en-US" altLang="zh-CN" sz="2600" dirty="0" smtClean="0">
                <a:solidFill>
                  <a:schemeClr val="tx1"/>
                </a:solidFill>
                <a:latin typeface="黑体" panose="02010609060101010101" pitchFamily="49" charset="-122"/>
                <a:ea typeface="黑体" panose="02010609060101010101" pitchFamily="49" charset="-122"/>
              </a:rPr>
              <a:t>3</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整改落实</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1037679" y="2703783"/>
            <a:ext cx="7568439" cy="2123658"/>
          </a:xfrm>
          <a:prstGeom prst="rect">
            <a:avLst/>
          </a:prstGeom>
        </p:spPr>
        <p:txBody>
          <a:bodyPr wrap="square">
            <a:spAutoFit/>
          </a:bodyPr>
          <a:lstStyle/>
          <a:p>
            <a:pPr>
              <a:lnSpc>
                <a:spcPct val="150000"/>
              </a:lnSpc>
            </a:pPr>
            <a:r>
              <a:rPr lang="en-US" altLang="zh-CN" sz="2200" dirty="0" smtClean="0">
                <a:solidFill>
                  <a:schemeClr val="tx1"/>
                </a:solidFill>
              </a:rPr>
              <a:t>        </a:t>
            </a:r>
            <a:r>
              <a:rPr lang="zh-CN" altLang="zh-CN" sz="2200" dirty="0" smtClean="0">
                <a:solidFill>
                  <a:schemeClr val="tx1"/>
                </a:solidFill>
              </a:rPr>
              <a:t>各单位</a:t>
            </a:r>
            <a:r>
              <a:rPr lang="zh-CN" altLang="zh-CN" sz="2200" dirty="0">
                <a:solidFill>
                  <a:schemeClr val="tx1"/>
                </a:solidFill>
              </a:rPr>
              <a:t>依据学校复核情况，查找本单位资产管理和清查工作中存在的问题和原因。结合本单位工作实际提出改进措施，并将整改措施一一落实到人，为以后的资产管理工作夯实基础，提高资产使用效益。</a:t>
            </a:r>
            <a:endParaRPr lang="zh-CN" altLang="en-US" sz="2200" dirty="0">
              <a:solidFill>
                <a:schemeClr val="tx1"/>
              </a:solidFill>
            </a:endParaRPr>
          </a:p>
        </p:txBody>
      </p:sp>
    </p:spTree>
    <p:extLst>
      <p:ext uri="{BB962C8B-B14F-4D97-AF65-F5344CB8AC3E}">
        <p14:creationId xmlns:p14="http://schemas.microsoft.com/office/powerpoint/2010/main" val="251044526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761012"/>
            </a:gs>
            <a:gs pos="100000">
              <a:srgbClr val="CD181F"/>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3">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219483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工作流程</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（三）汇总上报</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1204990" y="2344742"/>
            <a:ext cx="7293549" cy="2123658"/>
          </a:xfrm>
          <a:prstGeom prst="rect">
            <a:avLst/>
          </a:prstGeom>
        </p:spPr>
        <p:txBody>
          <a:bodyPr wrap="square">
            <a:spAutoFit/>
          </a:bodyPr>
          <a:lstStyle/>
          <a:p>
            <a:pPr>
              <a:lnSpc>
                <a:spcPct val="200000"/>
              </a:lnSpc>
            </a:pPr>
            <a:r>
              <a:rPr lang="en-US" altLang="zh-CN" sz="2200" dirty="0" smtClean="0">
                <a:solidFill>
                  <a:schemeClr val="tx1"/>
                </a:solidFill>
              </a:rPr>
              <a:t>        </a:t>
            </a:r>
            <a:r>
              <a:rPr lang="zh-CN" altLang="zh-CN" sz="2200" dirty="0" smtClean="0">
                <a:solidFill>
                  <a:schemeClr val="tx1"/>
                </a:solidFill>
              </a:rPr>
              <a:t>领导</a:t>
            </a:r>
            <a:r>
              <a:rPr lang="zh-CN" altLang="zh-CN" sz="2200" dirty="0">
                <a:solidFill>
                  <a:schemeClr val="tx1"/>
                </a:solidFill>
              </a:rPr>
              <a:t>小组汇总各单位自查工作结果及存在的问题，形成学校资产清查工作报告及相关统计报表，按要求通过财政部专用系统向教育部报送学校资产清查工作情况。</a:t>
            </a:r>
            <a:endParaRPr lang="zh-CN" altLang="en-US" sz="2200" dirty="0">
              <a:solidFill>
                <a:schemeClr val="tx1"/>
              </a:solidFill>
            </a:endParaRPr>
          </a:p>
        </p:txBody>
      </p:sp>
    </p:spTree>
    <p:extLst>
      <p:ext uri="{BB962C8B-B14F-4D97-AF65-F5344CB8AC3E}">
        <p14:creationId xmlns:p14="http://schemas.microsoft.com/office/powerpoint/2010/main" val="2510445263"/>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4" name="矩形 3"/>
          <p:cNvSpPr/>
          <p:nvPr/>
        </p:nvSpPr>
        <p:spPr>
          <a:xfrm>
            <a:off x="510988" y="1557961"/>
            <a:ext cx="2529860" cy="492443"/>
          </a:xfrm>
          <a:prstGeom prst="rect">
            <a:avLst/>
          </a:prstGeom>
        </p:spPr>
        <p:txBody>
          <a:bodyPr wrap="none">
            <a:spAutoFit/>
          </a:bodyPr>
          <a:lstStyle/>
          <a:p>
            <a:r>
              <a:rPr lang="zh-CN" altLang="en-US" sz="2600" dirty="0">
                <a:solidFill>
                  <a:schemeClr val="tx1"/>
                </a:solidFill>
                <a:latin typeface="黑体" panose="02010609060101010101" pitchFamily="49" charset="-122"/>
                <a:ea typeface="黑体" panose="02010609060101010101" pitchFamily="49" charset="-122"/>
              </a:rPr>
              <a:t>（一）资产台账</a:t>
            </a:r>
          </a:p>
        </p:txBody>
      </p:sp>
      <p:sp>
        <p:nvSpPr>
          <p:cNvPr id="2" name="矩形 1"/>
          <p:cNvSpPr/>
          <p:nvPr/>
        </p:nvSpPr>
        <p:spPr>
          <a:xfrm>
            <a:off x="1048870" y="2238663"/>
            <a:ext cx="7328647" cy="3139321"/>
          </a:xfrm>
          <a:prstGeom prst="rect">
            <a:avLst/>
          </a:prstGeom>
        </p:spPr>
        <p:txBody>
          <a:bodyPr wrap="square">
            <a:spAutoFit/>
          </a:bodyPr>
          <a:lstStyle/>
          <a:p>
            <a:pPr>
              <a:lnSpc>
                <a:spcPct val="150000"/>
              </a:lnSpc>
            </a:pPr>
            <a:r>
              <a:rPr lang="en-US" altLang="zh-CN" sz="2200" dirty="0" smtClean="0">
                <a:solidFill>
                  <a:schemeClr val="tx1"/>
                </a:solidFill>
              </a:rPr>
              <a:t>        </a:t>
            </a:r>
            <a:r>
              <a:rPr lang="zh-CN" altLang="zh-CN" sz="2200" dirty="0" smtClean="0">
                <a:solidFill>
                  <a:schemeClr val="tx1"/>
                </a:solidFill>
              </a:rPr>
              <a:t>国</a:t>
            </a:r>
            <a:r>
              <a:rPr lang="zh-CN" altLang="zh-CN" sz="2200" dirty="0">
                <a:solidFill>
                  <a:schemeClr val="tx1"/>
                </a:solidFill>
              </a:rPr>
              <a:t>资处发放的各单位台账分为设备台账、家具台账和低值设备台账三</a:t>
            </a:r>
            <a:r>
              <a:rPr lang="zh-CN" altLang="zh-CN" sz="2200" dirty="0" smtClean="0">
                <a:solidFill>
                  <a:schemeClr val="tx1"/>
                </a:solidFill>
              </a:rPr>
              <a:t>类</a:t>
            </a:r>
            <a:r>
              <a:rPr lang="zh-CN" altLang="en-US" sz="2200" dirty="0" smtClean="0">
                <a:solidFill>
                  <a:schemeClr val="tx1"/>
                </a:solidFill>
              </a:rPr>
              <a:t>。</a:t>
            </a:r>
            <a:endParaRPr lang="en-US" altLang="zh-CN" sz="2200" dirty="0" smtClean="0">
              <a:solidFill>
                <a:schemeClr val="tx1"/>
              </a:solidFill>
            </a:endParaRPr>
          </a:p>
          <a:p>
            <a:pPr>
              <a:lnSpc>
                <a:spcPct val="150000"/>
              </a:lnSpc>
            </a:pPr>
            <a:r>
              <a:rPr lang="en-US" altLang="zh-CN" sz="2200" dirty="0">
                <a:solidFill>
                  <a:schemeClr val="tx1"/>
                </a:solidFill>
              </a:rPr>
              <a:t> </a:t>
            </a:r>
            <a:r>
              <a:rPr lang="en-US" altLang="zh-CN" sz="2200" dirty="0" smtClean="0">
                <a:solidFill>
                  <a:schemeClr val="tx1"/>
                </a:solidFill>
              </a:rPr>
              <a:t>       </a:t>
            </a:r>
            <a:r>
              <a:rPr lang="zh-CN" altLang="en-US" sz="2200" dirty="0" smtClean="0">
                <a:solidFill>
                  <a:schemeClr val="tx1"/>
                </a:solidFill>
              </a:rPr>
              <a:t>设备台账、家具台账一般为</a:t>
            </a:r>
            <a:r>
              <a:rPr lang="zh-CN" altLang="zh-CN" sz="2200" dirty="0" smtClean="0">
                <a:solidFill>
                  <a:schemeClr val="tx1"/>
                </a:solidFill>
              </a:rPr>
              <a:t>一</a:t>
            </a:r>
            <a:r>
              <a:rPr lang="zh-CN" altLang="zh-CN" sz="2200" dirty="0">
                <a:solidFill>
                  <a:schemeClr val="tx1"/>
                </a:solidFill>
              </a:rPr>
              <a:t>个</a:t>
            </a:r>
            <a:r>
              <a:rPr lang="en-US" altLang="zh-CN" sz="2200" dirty="0">
                <a:solidFill>
                  <a:schemeClr val="tx1"/>
                </a:solidFill>
              </a:rPr>
              <a:t>Excel</a:t>
            </a:r>
            <a:r>
              <a:rPr lang="zh-CN" altLang="zh-CN" sz="2200" dirty="0" smtClean="0">
                <a:solidFill>
                  <a:schemeClr val="tx1"/>
                </a:solidFill>
              </a:rPr>
              <a:t>文件</a:t>
            </a:r>
            <a:r>
              <a:rPr lang="zh-CN" altLang="en-US" sz="2200" dirty="0" smtClean="0">
                <a:solidFill>
                  <a:schemeClr val="tx1"/>
                </a:solidFill>
              </a:rPr>
              <a:t>，低值设备台账按三级单位对应的分为一个或多个</a:t>
            </a:r>
            <a:r>
              <a:rPr lang="en-US" altLang="zh-CN" sz="2200" dirty="0" smtClean="0">
                <a:solidFill>
                  <a:schemeClr val="tx1"/>
                </a:solidFill>
              </a:rPr>
              <a:t>Excel</a:t>
            </a:r>
            <a:r>
              <a:rPr lang="zh-CN" altLang="en-US" sz="2200" dirty="0" smtClean="0">
                <a:solidFill>
                  <a:schemeClr val="tx1"/>
                </a:solidFill>
              </a:rPr>
              <a:t>文件</a:t>
            </a:r>
            <a:r>
              <a:rPr lang="zh-CN" altLang="zh-CN" sz="2200" dirty="0" smtClean="0">
                <a:solidFill>
                  <a:schemeClr val="tx1"/>
                </a:solidFill>
              </a:rPr>
              <a:t>。</a:t>
            </a:r>
            <a:endParaRPr lang="en-US" altLang="zh-CN" sz="2200" dirty="0" smtClean="0">
              <a:solidFill>
                <a:schemeClr val="tx1"/>
              </a:solidFill>
            </a:endParaRPr>
          </a:p>
          <a:p>
            <a:pPr>
              <a:lnSpc>
                <a:spcPct val="150000"/>
              </a:lnSpc>
            </a:pPr>
            <a:r>
              <a:rPr lang="en-US" altLang="zh-CN" sz="2200" dirty="0">
                <a:solidFill>
                  <a:schemeClr val="tx1"/>
                </a:solidFill>
              </a:rPr>
              <a:t> </a:t>
            </a:r>
            <a:r>
              <a:rPr lang="en-US" altLang="zh-CN" sz="2200" dirty="0" smtClean="0">
                <a:solidFill>
                  <a:schemeClr val="tx1"/>
                </a:solidFill>
              </a:rPr>
              <a:t>       </a:t>
            </a:r>
            <a:r>
              <a:rPr lang="zh-CN" altLang="zh-CN" sz="2200" dirty="0" smtClean="0">
                <a:solidFill>
                  <a:schemeClr val="tx1"/>
                </a:solidFill>
              </a:rPr>
              <a:t>个别</a:t>
            </a:r>
            <a:r>
              <a:rPr lang="zh-CN" altLang="zh-CN" sz="2200" dirty="0">
                <a:solidFill>
                  <a:schemeClr val="tx1"/>
                </a:solidFill>
              </a:rPr>
              <a:t>单位因资产条目过多，一类台账可能由多个</a:t>
            </a:r>
            <a:r>
              <a:rPr lang="en-US" altLang="zh-CN" sz="2200" dirty="0">
                <a:solidFill>
                  <a:schemeClr val="tx1"/>
                </a:solidFill>
              </a:rPr>
              <a:t>Excel</a:t>
            </a:r>
            <a:r>
              <a:rPr lang="zh-CN" altLang="zh-CN" sz="2200" dirty="0">
                <a:solidFill>
                  <a:schemeClr val="tx1"/>
                </a:solidFill>
              </a:rPr>
              <a:t>文件组成。</a:t>
            </a:r>
            <a:endParaRPr lang="zh-CN" altLang="en-US" sz="2200" dirty="0">
              <a:solidFill>
                <a:schemeClr val="tx1"/>
              </a:solidFill>
            </a:endParaRPr>
          </a:p>
        </p:txBody>
      </p:sp>
    </p:spTree>
    <p:extLst>
      <p:ext uri="{BB962C8B-B14F-4D97-AF65-F5344CB8AC3E}">
        <p14:creationId xmlns:p14="http://schemas.microsoft.com/office/powerpoint/2010/main" val="251044526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761012"/>
            </a:gs>
            <a:gs pos="100000">
              <a:srgbClr val="CD181F"/>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3">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矩形 14"/>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16" name="矩形 15"/>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（二）报表要求</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632011" y="2050404"/>
            <a:ext cx="8014447" cy="3647152"/>
          </a:xfrm>
          <a:prstGeom prst="rect">
            <a:avLst/>
          </a:prstGeom>
        </p:spPr>
        <p:txBody>
          <a:bodyPr wrap="square">
            <a:spAutoFit/>
          </a:bodyPr>
          <a:lstStyle/>
          <a:p>
            <a:pPr>
              <a:lnSpc>
                <a:spcPct val="150000"/>
              </a:lnSpc>
            </a:pPr>
            <a:r>
              <a:rPr lang="en-US" altLang="zh-CN" sz="2200" dirty="0" smtClean="0">
                <a:solidFill>
                  <a:schemeClr val="tx1"/>
                </a:solidFill>
              </a:rPr>
              <a:t>        1</a:t>
            </a:r>
            <a:r>
              <a:rPr lang="zh-CN" altLang="zh-CN" sz="2200" dirty="0">
                <a:solidFill>
                  <a:schemeClr val="tx1"/>
                </a:solidFill>
              </a:rPr>
              <a:t>、设备、家具、低值设备须分别填写各报表</a:t>
            </a:r>
            <a:r>
              <a:rPr lang="zh-CN" altLang="zh-CN" sz="2200" dirty="0" smtClean="0">
                <a:solidFill>
                  <a:schemeClr val="tx1"/>
                </a:solidFill>
              </a:rPr>
              <a:t>。</a:t>
            </a:r>
            <a:endParaRPr lang="en-US" altLang="zh-CN" sz="2200" dirty="0" smtClean="0">
              <a:solidFill>
                <a:schemeClr val="tx1"/>
              </a:solidFill>
            </a:endParaRPr>
          </a:p>
          <a:p>
            <a:pPr>
              <a:lnSpc>
                <a:spcPct val="150000"/>
              </a:lnSpc>
            </a:pPr>
            <a:r>
              <a:rPr lang="en-US" altLang="zh-CN" sz="2200" dirty="0">
                <a:solidFill>
                  <a:schemeClr val="tx1"/>
                </a:solidFill>
              </a:rPr>
              <a:t> </a:t>
            </a:r>
            <a:r>
              <a:rPr lang="en-US" altLang="zh-CN" sz="2200" dirty="0" smtClean="0">
                <a:solidFill>
                  <a:schemeClr val="tx1"/>
                </a:solidFill>
              </a:rPr>
              <a:t>       </a:t>
            </a:r>
            <a:r>
              <a:rPr lang="zh-CN" altLang="zh-CN" sz="2200" dirty="0" smtClean="0">
                <a:solidFill>
                  <a:schemeClr val="tx1"/>
                </a:solidFill>
              </a:rPr>
              <a:t>数据</a:t>
            </a:r>
            <a:r>
              <a:rPr lang="zh-CN" altLang="zh-CN" sz="2200" dirty="0">
                <a:solidFill>
                  <a:schemeClr val="tx1"/>
                </a:solidFill>
              </a:rPr>
              <a:t>上报时，各单位将所有报表材料统一存放在一个</a:t>
            </a:r>
            <a:r>
              <a:rPr lang="zh-CN" altLang="zh-CN" sz="2200" dirty="0">
                <a:solidFill>
                  <a:srgbClr val="C00000"/>
                </a:solidFill>
              </a:rPr>
              <a:t>文件夹</a:t>
            </a:r>
            <a:r>
              <a:rPr lang="zh-CN" altLang="zh-CN" sz="2200" dirty="0">
                <a:solidFill>
                  <a:schemeClr val="tx1"/>
                </a:solidFill>
              </a:rPr>
              <a:t>中，文件夹用“</a:t>
            </a:r>
            <a:r>
              <a:rPr lang="zh-CN" altLang="zh-CN" sz="2200" dirty="0">
                <a:solidFill>
                  <a:srgbClr val="C00000"/>
                </a:solidFill>
              </a:rPr>
              <a:t>单位名称（全称）</a:t>
            </a:r>
            <a:r>
              <a:rPr lang="zh-CN" altLang="zh-CN" sz="2200" dirty="0">
                <a:solidFill>
                  <a:schemeClr val="tx1"/>
                </a:solidFill>
              </a:rPr>
              <a:t>”命名，如：国有资产与实验室管理处</a:t>
            </a:r>
            <a:r>
              <a:rPr lang="zh-CN" altLang="zh-CN" sz="2200" dirty="0" smtClean="0">
                <a:solidFill>
                  <a:schemeClr val="tx1"/>
                </a:solidFill>
              </a:rPr>
              <a:t>。</a:t>
            </a:r>
            <a:endParaRPr lang="en-US" altLang="zh-CN" sz="2200" dirty="0" smtClean="0">
              <a:solidFill>
                <a:schemeClr val="tx1"/>
              </a:solidFill>
            </a:endParaRPr>
          </a:p>
          <a:p>
            <a:pPr>
              <a:lnSpc>
                <a:spcPct val="150000"/>
              </a:lnSpc>
            </a:pPr>
            <a:r>
              <a:rPr lang="en-US" altLang="zh-CN" sz="2200" dirty="0">
                <a:solidFill>
                  <a:schemeClr val="tx1"/>
                </a:solidFill>
              </a:rPr>
              <a:t> </a:t>
            </a:r>
            <a:r>
              <a:rPr lang="en-US" altLang="zh-CN" sz="2200" dirty="0" smtClean="0">
                <a:solidFill>
                  <a:schemeClr val="tx1"/>
                </a:solidFill>
              </a:rPr>
              <a:t>       </a:t>
            </a:r>
            <a:r>
              <a:rPr lang="zh-CN" altLang="zh-CN" sz="2200" dirty="0" smtClean="0">
                <a:solidFill>
                  <a:schemeClr val="tx1"/>
                </a:solidFill>
              </a:rPr>
              <a:t>各</a:t>
            </a:r>
            <a:r>
              <a:rPr lang="zh-CN" altLang="zh-CN" sz="2200" dirty="0">
                <a:solidFill>
                  <a:schemeClr val="tx1"/>
                </a:solidFill>
              </a:rPr>
              <a:t>报表文件名称用“</a:t>
            </a:r>
            <a:r>
              <a:rPr lang="zh-CN" altLang="zh-CN" sz="2200" dirty="0">
                <a:solidFill>
                  <a:srgbClr val="C00000"/>
                </a:solidFill>
              </a:rPr>
              <a:t>报表名称</a:t>
            </a:r>
            <a:r>
              <a:rPr lang="zh-CN" altLang="zh-CN" sz="2200" dirty="0">
                <a:solidFill>
                  <a:schemeClr val="tx1"/>
                </a:solidFill>
              </a:rPr>
              <a:t>”命名，如：《设备清查盘点表》、《家具清查盘点表》、《低值设备清查盘点表》、《设备盘盈登记表》、《设备盘亏登记表》等。</a:t>
            </a:r>
            <a:endParaRPr lang="zh-CN" altLang="en-US" sz="2200" dirty="0">
              <a:solidFill>
                <a:schemeClr val="tx1"/>
              </a:solidFill>
            </a:endParaRPr>
          </a:p>
        </p:txBody>
      </p:sp>
    </p:spTree>
    <p:extLst>
      <p:ext uri="{BB962C8B-B14F-4D97-AF65-F5344CB8AC3E}">
        <p14:creationId xmlns:p14="http://schemas.microsoft.com/office/powerpoint/2010/main" val="2510445263"/>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矩形 3"/>
          <p:cNvSpPr/>
          <p:nvPr/>
        </p:nvSpPr>
        <p:spPr>
          <a:xfrm>
            <a:off x="107576" y="1062301"/>
            <a:ext cx="2194832" cy="492443"/>
          </a:xfrm>
          <a:prstGeom prst="rect">
            <a:avLst/>
          </a:prstGeom>
        </p:spPr>
        <p:txBody>
          <a:bodyPr wrap="none">
            <a:spAutoFit/>
          </a:bodyPr>
          <a:lstStyle/>
          <a:p>
            <a:r>
              <a:rPr lang="zh-CN" altLang="zh-CN" sz="2600" dirty="0">
                <a:solidFill>
                  <a:schemeClr val="tx1"/>
                </a:solidFill>
                <a:latin typeface="黑体" panose="02010609060101010101" pitchFamily="49" charset="-122"/>
                <a:ea typeface="黑体" panose="02010609060101010101" pitchFamily="49" charset="-122"/>
              </a:rPr>
              <a:t>一、基本要求</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107576" y="1563076"/>
            <a:ext cx="8888506" cy="4247317"/>
          </a:xfrm>
          <a:prstGeom prst="rect">
            <a:avLst/>
          </a:prstGeom>
        </p:spPr>
        <p:txBody>
          <a:bodyPr wrap="square">
            <a:spAutoFit/>
          </a:bodyPr>
          <a:lstStyle/>
          <a:p>
            <a:r>
              <a:rPr lang="en-US" altLang="zh-CN" sz="2500" dirty="0" smtClean="0">
                <a:solidFill>
                  <a:schemeClr val="tx1"/>
                </a:solidFill>
              </a:rPr>
              <a:t>        1</a:t>
            </a:r>
            <a:r>
              <a:rPr lang="zh-CN" altLang="zh-CN" sz="2500" dirty="0" smtClean="0">
                <a:solidFill>
                  <a:schemeClr val="tx1"/>
                </a:solidFill>
              </a:rPr>
              <a:t>、认真</a:t>
            </a:r>
            <a:r>
              <a:rPr lang="zh-CN" altLang="zh-CN" sz="2500" dirty="0">
                <a:solidFill>
                  <a:schemeClr val="tx1"/>
                </a:solidFill>
              </a:rPr>
              <a:t>学习国家及学校有关文件，结合单位实际情况制定实施细则，明确时间进度，积极配合学校复查，保证资产清查工作按时完成</a:t>
            </a:r>
            <a:r>
              <a:rPr lang="zh-CN" altLang="zh-CN" sz="2500" dirty="0" smtClean="0">
                <a:solidFill>
                  <a:schemeClr val="tx1"/>
                </a:solidFill>
              </a:rPr>
              <a:t>。</a:t>
            </a:r>
            <a:endParaRPr lang="en-US" altLang="zh-CN" sz="2500" dirty="0" smtClean="0">
              <a:solidFill>
                <a:schemeClr val="tx1"/>
              </a:solidFill>
            </a:endParaRPr>
          </a:p>
          <a:p>
            <a:endParaRPr lang="zh-CN" altLang="zh-CN" sz="1000" dirty="0">
              <a:solidFill>
                <a:schemeClr val="tx1"/>
              </a:solidFill>
            </a:endParaRPr>
          </a:p>
          <a:p>
            <a:r>
              <a:rPr lang="en-US" altLang="zh-CN" sz="2500" dirty="0" smtClean="0">
                <a:solidFill>
                  <a:schemeClr val="tx1"/>
                </a:solidFill>
              </a:rPr>
              <a:t>        2</a:t>
            </a:r>
            <a:r>
              <a:rPr lang="zh-CN" altLang="zh-CN" sz="2500" dirty="0" smtClean="0">
                <a:solidFill>
                  <a:schemeClr val="tx1"/>
                </a:solidFill>
              </a:rPr>
              <a:t>、坚持</a:t>
            </a:r>
            <a:r>
              <a:rPr lang="zh-CN" altLang="zh-CN" sz="2500" dirty="0">
                <a:solidFill>
                  <a:schemeClr val="tx1"/>
                </a:solidFill>
              </a:rPr>
              <a:t>实事求是的原则，严格审核自查结果，不得瞒报虚报，更不得有违法违纪行为</a:t>
            </a:r>
            <a:r>
              <a:rPr lang="zh-CN" altLang="zh-CN" sz="2500" dirty="0" smtClean="0">
                <a:solidFill>
                  <a:schemeClr val="tx1"/>
                </a:solidFill>
              </a:rPr>
              <a:t>。</a:t>
            </a:r>
            <a:endParaRPr lang="en-US" altLang="zh-CN" sz="2500" dirty="0" smtClean="0">
              <a:solidFill>
                <a:schemeClr val="tx1"/>
              </a:solidFill>
            </a:endParaRPr>
          </a:p>
          <a:p>
            <a:endParaRPr lang="zh-CN" altLang="zh-CN" sz="1000" dirty="0">
              <a:solidFill>
                <a:schemeClr val="tx1"/>
              </a:solidFill>
            </a:endParaRPr>
          </a:p>
          <a:p>
            <a:r>
              <a:rPr lang="en-US" altLang="zh-CN" sz="2500" dirty="0" smtClean="0">
                <a:solidFill>
                  <a:schemeClr val="tx1"/>
                </a:solidFill>
              </a:rPr>
              <a:t>        3</a:t>
            </a:r>
            <a:r>
              <a:rPr lang="zh-CN" altLang="zh-CN" sz="2500" dirty="0">
                <a:solidFill>
                  <a:schemeClr val="tx1"/>
                </a:solidFill>
              </a:rPr>
              <a:t>、本次清查所包含的资产为</a:t>
            </a:r>
            <a:r>
              <a:rPr lang="en-US" altLang="zh-CN" sz="2500" dirty="0">
                <a:solidFill>
                  <a:srgbClr val="C00000"/>
                </a:solidFill>
              </a:rPr>
              <a:t>2015</a:t>
            </a:r>
            <a:r>
              <a:rPr lang="zh-CN" altLang="zh-CN" sz="2500" dirty="0">
                <a:solidFill>
                  <a:srgbClr val="C00000"/>
                </a:solidFill>
              </a:rPr>
              <a:t>年</a:t>
            </a:r>
            <a:r>
              <a:rPr lang="en-US" altLang="zh-CN" sz="2500" dirty="0">
                <a:solidFill>
                  <a:srgbClr val="C00000"/>
                </a:solidFill>
              </a:rPr>
              <a:t>12</a:t>
            </a:r>
            <a:r>
              <a:rPr lang="zh-CN" altLang="zh-CN" sz="2500" dirty="0">
                <a:solidFill>
                  <a:srgbClr val="C00000"/>
                </a:solidFill>
              </a:rPr>
              <a:t>月</a:t>
            </a:r>
            <a:r>
              <a:rPr lang="en-US" altLang="zh-CN" sz="2500" dirty="0">
                <a:solidFill>
                  <a:srgbClr val="C00000"/>
                </a:solidFill>
              </a:rPr>
              <a:t>31</a:t>
            </a:r>
            <a:r>
              <a:rPr lang="zh-CN" altLang="zh-CN" sz="2500" dirty="0">
                <a:solidFill>
                  <a:srgbClr val="C00000"/>
                </a:solidFill>
              </a:rPr>
              <a:t>日前</a:t>
            </a:r>
            <a:r>
              <a:rPr lang="zh-CN" altLang="zh-CN" sz="2500" dirty="0">
                <a:solidFill>
                  <a:schemeClr val="tx1"/>
                </a:solidFill>
              </a:rPr>
              <a:t>入账的</a:t>
            </a:r>
            <a:r>
              <a:rPr lang="zh-CN" altLang="zh-CN" sz="2500" dirty="0">
                <a:solidFill>
                  <a:srgbClr val="C00000"/>
                </a:solidFill>
              </a:rPr>
              <a:t>设备（家具）、低值设备</a:t>
            </a:r>
            <a:r>
              <a:rPr lang="zh-CN" altLang="zh-CN" sz="2500" dirty="0">
                <a:solidFill>
                  <a:schemeClr val="tx1"/>
                </a:solidFill>
              </a:rPr>
              <a:t>。</a:t>
            </a:r>
            <a:r>
              <a:rPr lang="en-US" altLang="zh-CN" sz="2500" dirty="0">
                <a:solidFill>
                  <a:schemeClr val="tx1"/>
                </a:solidFill>
              </a:rPr>
              <a:t>2016</a:t>
            </a:r>
            <a:r>
              <a:rPr lang="zh-CN" altLang="zh-CN" sz="2500" dirty="0">
                <a:solidFill>
                  <a:schemeClr val="tx1"/>
                </a:solidFill>
              </a:rPr>
              <a:t>年</a:t>
            </a:r>
            <a:r>
              <a:rPr lang="en-US" altLang="zh-CN" sz="2500" dirty="0">
                <a:solidFill>
                  <a:schemeClr val="tx1"/>
                </a:solidFill>
              </a:rPr>
              <a:t>1</a:t>
            </a:r>
            <a:r>
              <a:rPr lang="zh-CN" altLang="zh-CN" sz="2500" dirty="0">
                <a:solidFill>
                  <a:schemeClr val="tx1"/>
                </a:solidFill>
              </a:rPr>
              <a:t>月</a:t>
            </a:r>
            <a:r>
              <a:rPr lang="en-US" altLang="zh-CN" sz="2500" dirty="0">
                <a:solidFill>
                  <a:schemeClr val="tx1"/>
                </a:solidFill>
              </a:rPr>
              <a:t>1</a:t>
            </a:r>
            <a:r>
              <a:rPr lang="zh-CN" altLang="zh-CN" sz="2500" dirty="0">
                <a:solidFill>
                  <a:schemeClr val="tx1"/>
                </a:solidFill>
              </a:rPr>
              <a:t>日后入账资产不在此次清查范围内，各单位应做好甄别工作，不要当成有物无账资产，更不得抵充有账无物资产。低值设备为单价</a:t>
            </a:r>
            <a:r>
              <a:rPr lang="en-US" altLang="zh-CN" sz="2500" dirty="0">
                <a:solidFill>
                  <a:schemeClr val="tx1"/>
                </a:solidFill>
              </a:rPr>
              <a:t>1000</a:t>
            </a:r>
            <a:r>
              <a:rPr lang="zh-CN" altLang="zh-CN" sz="2500" dirty="0">
                <a:solidFill>
                  <a:schemeClr val="tx1"/>
                </a:solidFill>
              </a:rPr>
              <a:t>元以下的设备，清查要求与设备相同。</a:t>
            </a:r>
            <a:endParaRPr lang="zh-CN" altLang="en-US" sz="2500" dirty="0">
              <a:solidFill>
                <a:schemeClr val="tx1"/>
              </a:solidFill>
            </a:endParaRPr>
          </a:p>
        </p:txBody>
      </p:sp>
    </p:spTree>
    <p:extLst>
      <p:ext uri="{BB962C8B-B14F-4D97-AF65-F5344CB8AC3E}">
        <p14:creationId xmlns:p14="http://schemas.microsoft.com/office/powerpoint/2010/main" val="367964513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4" name="矩形 3"/>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（二）报表要求</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510988" y="3032039"/>
            <a:ext cx="8390965" cy="1107996"/>
          </a:xfrm>
          <a:prstGeom prst="rect">
            <a:avLst/>
          </a:prstGeom>
        </p:spPr>
        <p:txBody>
          <a:bodyPr wrap="square">
            <a:spAutoFit/>
          </a:bodyPr>
          <a:lstStyle/>
          <a:p>
            <a:pPr>
              <a:lnSpc>
                <a:spcPct val="150000"/>
              </a:lnSpc>
            </a:pPr>
            <a:r>
              <a:rPr lang="en-US" altLang="zh-CN" sz="2200" dirty="0" smtClean="0">
                <a:solidFill>
                  <a:schemeClr val="tx1"/>
                </a:solidFill>
              </a:rPr>
              <a:t>        2</a:t>
            </a:r>
            <a:r>
              <a:rPr lang="zh-CN" altLang="zh-CN" sz="2200" dirty="0">
                <a:solidFill>
                  <a:schemeClr val="tx1"/>
                </a:solidFill>
              </a:rPr>
              <a:t>、各报表中使用下发台账中对应的数据时可直接复制粘贴，但不得变动原数据格式。</a:t>
            </a:r>
          </a:p>
        </p:txBody>
      </p:sp>
    </p:spTree>
    <p:extLst>
      <p:ext uri="{BB962C8B-B14F-4D97-AF65-F5344CB8AC3E}">
        <p14:creationId xmlns:p14="http://schemas.microsoft.com/office/powerpoint/2010/main" val="2510445263"/>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4" name="矩形 3"/>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（二）报表要求</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510988" y="2050404"/>
            <a:ext cx="8390965" cy="3647152"/>
          </a:xfrm>
          <a:prstGeom prst="rect">
            <a:avLst/>
          </a:prstGeom>
        </p:spPr>
        <p:txBody>
          <a:bodyPr wrap="square">
            <a:spAutoFit/>
          </a:bodyPr>
          <a:lstStyle/>
          <a:p>
            <a:pPr>
              <a:lnSpc>
                <a:spcPct val="150000"/>
              </a:lnSpc>
            </a:pPr>
            <a:r>
              <a:rPr lang="en-US" altLang="zh-CN" sz="2200" dirty="0" smtClean="0">
                <a:solidFill>
                  <a:schemeClr val="tx1"/>
                </a:solidFill>
              </a:rPr>
              <a:t>        3</a:t>
            </a:r>
            <a:r>
              <a:rPr lang="zh-CN" altLang="zh-CN" sz="2200" dirty="0">
                <a:solidFill>
                  <a:schemeClr val="tx1"/>
                </a:solidFill>
              </a:rPr>
              <a:t>、账物相符、有物无账、有账无物的资产都需填写</a:t>
            </a:r>
            <a:r>
              <a:rPr lang="zh-CN" altLang="zh-CN" sz="2200" dirty="0">
                <a:solidFill>
                  <a:srgbClr val="C00000"/>
                </a:solidFill>
              </a:rPr>
              <a:t>《设备（家具）清查盘点表》</a:t>
            </a:r>
            <a:r>
              <a:rPr lang="zh-CN" altLang="zh-CN" sz="2200" dirty="0" smtClean="0">
                <a:solidFill>
                  <a:srgbClr val="C00000"/>
                </a:solidFill>
              </a:rPr>
              <a:t>。</a:t>
            </a:r>
            <a:endParaRPr lang="en-US" altLang="zh-CN" sz="2200" dirty="0" smtClean="0">
              <a:solidFill>
                <a:srgbClr val="C00000"/>
              </a:solidFill>
            </a:endParaRPr>
          </a:p>
          <a:p>
            <a:pPr>
              <a:lnSpc>
                <a:spcPct val="150000"/>
              </a:lnSpc>
            </a:pPr>
            <a:r>
              <a:rPr lang="en-US" altLang="zh-CN" sz="2200" dirty="0">
                <a:solidFill>
                  <a:schemeClr val="tx1"/>
                </a:solidFill>
              </a:rPr>
              <a:t> </a:t>
            </a:r>
            <a:r>
              <a:rPr lang="en-US" altLang="zh-CN" sz="2200" dirty="0" smtClean="0">
                <a:solidFill>
                  <a:schemeClr val="tx1"/>
                </a:solidFill>
              </a:rPr>
              <a:t>       </a:t>
            </a:r>
            <a:r>
              <a:rPr lang="zh-CN" altLang="zh-CN" sz="2200" dirty="0" smtClean="0">
                <a:solidFill>
                  <a:schemeClr val="tx1"/>
                </a:solidFill>
              </a:rPr>
              <a:t>账</a:t>
            </a:r>
            <a:r>
              <a:rPr lang="zh-CN" altLang="zh-CN" sz="2200" dirty="0">
                <a:solidFill>
                  <a:schemeClr val="tx1"/>
                </a:solidFill>
              </a:rPr>
              <a:t>物相符的还需同时填写</a:t>
            </a:r>
            <a:r>
              <a:rPr lang="zh-CN" altLang="zh-CN" sz="2200" dirty="0" smtClean="0">
                <a:solidFill>
                  <a:srgbClr val="C00000"/>
                </a:solidFill>
              </a:rPr>
              <a:t>《设备（家具）清查登记表》</a:t>
            </a:r>
            <a:r>
              <a:rPr lang="zh-CN" altLang="en-US" sz="2200" dirty="0" smtClean="0">
                <a:solidFill>
                  <a:srgbClr val="C00000"/>
                </a:solidFill>
              </a:rPr>
              <a:t>。</a:t>
            </a:r>
            <a:endParaRPr lang="en-US" altLang="zh-CN" sz="2200" dirty="0" smtClean="0">
              <a:solidFill>
                <a:srgbClr val="C00000"/>
              </a:solidFill>
            </a:endParaRPr>
          </a:p>
          <a:p>
            <a:pPr>
              <a:lnSpc>
                <a:spcPct val="150000"/>
              </a:lnSpc>
            </a:pPr>
            <a:r>
              <a:rPr lang="en-US" altLang="zh-CN" sz="2200" dirty="0">
                <a:solidFill>
                  <a:schemeClr val="tx1"/>
                </a:solidFill>
              </a:rPr>
              <a:t> </a:t>
            </a:r>
            <a:r>
              <a:rPr lang="en-US" altLang="zh-CN" sz="2200" dirty="0" smtClean="0">
                <a:solidFill>
                  <a:schemeClr val="tx1"/>
                </a:solidFill>
              </a:rPr>
              <a:t>       </a:t>
            </a:r>
            <a:r>
              <a:rPr lang="zh-CN" altLang="zh-CN" sz="2200" dirty="0" smtClean="0">
                <a:solidFill>
                  <a:schemeClr val="tx1"/>
                </a:solidFill>
              </a:rPr>
              <a:t>有</a:t>
            </a:r>
            <a:r>
              <a:rPr lang="zh-CN" altLang="zh-CN" sz="2200" dirty="0">
                <a:solidFill>
                  <a:schemeClr val="tx1"/>
                </a:solidFill>
              </a:rPr>
              <a:t>物无账资产还需同时填写</a:t>
            </a:r>
            <a:r>
              <a:rPr lang="zh-CN" altLang="zh-CN" sz="2200" dirty="0">
                <a:solidFill>
                  <a:srgbClr val="C00000"/>
                </a:solidFill>
              </a:rPr>
              <a:t>《设备（家具）盘盈登记表》、</a:t>
            </a:r>
            <a:r>
              <a:rPr lang="zh-CN" altLang="zh-CN" sz="2200" dirty="0" smtClean="0">
                <a:solidFill>
                  <a:srgbClr val="C00000"/>
                </a:solidFill>
              </a:rPr>
              <a:t>《设备（家具）盘盈申报表》</a:t>
            </a:r>
            <a:r>
              <a:rPr lang="zh-CN" altLang="en-US" sz="2200" dirty="0" smtClean="0">
                <a:solidFill>
                  <a:srgbClr val="C00000"/>
                </a:solidFill>
              </a:rPr>
              <a:t>。</a:t>
            </a:r>
            <a:endParaRPr lang="en-US" altLang="zh-CN" sz="2200" dirty="0" smtClean="0">
              <a:solidFill>
                <a:srgbClr val="C00000"/>
              </a:solidFill>
            </a:endParaRPr>
          </a:p>
          <a:p>
            <a:pPr>
              <a:lnSpc>
                <a:spcPct val="150000"/>
              </a:lnSpc>
            </a:pPr>
            <a:r>
              <a:rPr lang="en-US" altLang="zh-CN" sz="2200" dirty="0">
                <a:solidFill>
                  <a:schemeClr val="tx1"/>
                </a:solidFill>
              </a:rPr>
              <a:t> </a:t>
            </a:r>
            <a:r>
              <a:rPr lang="en-US" altLang="zh-CN" sz="2200" dirty="0" smtClean="0">
                <a:solidFill>
                  <a:schemeClr val="tx1"/>
                </a:solidFill>
              </a:rPr>
              <a:t>       </a:t>
            </a:r>
            <a:r>
              <a:rPr lang="zh-CN" altLang="zh-CN" sz="2200" dirty="0" smtClean="0">
                <a:solidFill>
                  <a:schemeClr val="tx1"/>
                </a:solidFill>
              </a:rPr>
              <a:t>有</a:t>
            </a:r>
            <a:r>
              <a:rPr lang="zh-CN" altLang="zh-CN" sz="2200" dirty="0">
                <a:solidFill>
                  <a:schemeClr val="tx1"/>
                </a:solidFill>
              </a:rPr>
              <a:t>账无物资产还需同时填写</a:t>
            </a:r>
            <a:r>
              <a:rPr lang="zh-CN" altLang="zh-CN" sz="2200" dirty="0">
                <a:solidFill>
                  <a:srgbClr val="C00000"/>
                </a:solidFill>
              </a:rPr>
              <a:t>《设备（家具）盘亏登记表》、《设备（家具）损失申报表》。</a:t>
            </a:r>
          </a:p>
        </p:txBody>
      </p:sp>
    </p:spTree>
    <p:extLst>
      <p:ext uri="{BB962C8B-B14F-4D97-AF65-F5344CB8AC3E}">
        <p14:creationId xmlns:p14="http://schemas.microsoft.com/office/powerpoint/2010/main" val="251044526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4" name="矩形 3"/>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（二）报表要求</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632012" y="2805753"/>
            <a:ext cx="8027894" cy="534377"/>
          </a:xfrm>
          <a:prstGeom prst="rect">
            <a:avLst/>
          </a:prstGeom>
        </p:spPr>
        <p:txBody>
          <a:bodyPr wrap="square">
            <a:spAutoFit/>
          </a:bodyPr>
          <a:lstStyle/>
          <a:p>
            <a:pPr>
              <a:lnSpc>
                <a:spcPct val="150000"/>
              </a:lnSpc>
            </a:pPr>
            <a:r>
              <a:rPr lang="en-US" altLang="zh-CN" sz="2200" dirty="0">
                <a:solidFill>
                  <a:schemeClr val="tx1"/>
                </a:solidFill>
              </a:rPr>
              <a:t>4</a:t>
            </a:r>
            <a:r>
              <a:rPr lang="zh-CN" altLang="zh-CN" sz="2200" dirty="0">
                <a:solidFill>
                  <a:schemeClr val="tx1"/>
                </a:solidFill>
              </a:rPr>
              <a:t>、车辆除填写上述报表外，还须同时填写</a:t>
            </a:r>
            <a:r>
              <a:rPr lang="zh-CN" altLang="zh-CN" sz="2200" dirty="0">
                <a:solidFill>
                  <a:srgbClr val="C00000"/>
                </a:solidFill>
              </a:rPr>
              <a:t>《车辆情况统计表》。</a:t>
            </a:r>
            <a:endParaRPr lang="zh-CN" altLang="en-US" sz="2200" dirty="0">
              <a:solidFill>
                <a:srgbClr val="C00000"/>
              </a:solidFill>
            </a:endParaRPr>
          </a:p>
        </p:txBody>
      </p:sp>
    </p:spTree>
    <p:extLst>
      <p:ext uri="{BB962C8B-B14F-4D97-AF65-F5344CB8AC3E}">
        <p14:creationId xmlns:p14="http://schemas.microsoft.com/office/powerpoint/2010/main" val="251044526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4" name="矩形 3"/>
          <p:cNvSpPr/>
          <p:nvPr/>
        </p:nvSpPr>
        <p:spPr>
          <a:xfrm>
            <a:off x="510988" y="1557961"/>
            <a:ext cx="3199915"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（三）其他情况说明</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510988" y="2050404"/>
            <a:ext cx="8216153" cy="3631763"/>
          </a:xfrm>
          <a:prstGeom prst="rect">
            <a:avLst/>
          </a:prstGeom>
        </p:spPr>
        <p:txBody>
          <a:bodyPr wrap="square">
            <a:spAutoFit/>
          </a:bodyPr>
          <a:lstStyle/>
          <a:p>
            <a:r>
              <a:rPr lang="en-US" altLang="zh-CN" sz="2200" dirty="0" smtClean="0">
                <a:solidFill>
                  <a:schemeClr val="tx1"/>
                </a:solidFill>
              </a:rPr>
              <a:t>        1</a:t>
            </a:r>
            <a:r>
              <a:rPr lang="zh-CN" altLang="zh-CN" sz="2200" dirty="0">
                <a:solidFill>
                  <a:schemeClr val="tx1"/>
                </a:solidFill>
              </a:rPr>
              <a:t>、资产已上交仍在账的</a:t>
            </a:r>
            <a:r>
              <a:rPr lang="zh-CN" altLang="zh-CN" sz="2200" dirty="0" smtClean="0">
                <a:solidFill>
                  <a:schemeClr val="tx1"/>
                </a:solidFill>
              </a:rPr>
              <a:t>：</a:t>
            </a:r>
            <a:endParaRPr lang="en-US" altLang="zh-CN" sz="2200" dirty="0" smtClean="0">
              <a:solidFill>
                <a:schemeClr val="tx1"/>
              </a:solidFill>
            </a:endParaRPr>
          </a:p>
          <a:p>
            <a:endParaRPr lang="zh-CN" altLang="zh-CN" sz="1000" dirty="0">
              <a:solidFill>
                <a:schemeClr val="tx1"/>
              </a:solidFill>
            </a:endParaRPr>
          </a:p>
          <a:p>
            <a:r>
              <a:rPr lang="en-US" altLang="zh-CN" sz="2200" dirty="0" smtClean="0">
                <a:solidFill>
                  <a:schemeClr val="tx1"/>
                </a:solidFill>
              </a:rPr>
              <a:t>        </a:t>
            </a:r>
            <a:r>
              <a:rPr lang="zh-CN" altLang="zh-CN" sz="2200" dirty="0" smtClean="0">
                <a:solidFill>
                  <a:schemeClr val="tx1"/>
                </a:solidFill>
              </a:rPr>
              <a:t>（</a:t>
            </a:r>
            <a:r>
              <a:rPr lang="en-US" altLang="zh-CN" sz="2200" dirty="0">
                <a:solidFill>
                  <a:schemeClr val="tx1"/>
                </a:solidFill>
              </a:rPr>
              <a:t>1</a:t>
            </a:r>
            <a:r>
              <a:rPr lang="zh-CN" altLang="zh-CN" sz="2200" dirty="0">
                <a:solidFill>
                  <a:schemeClr val="tx1"/>
                </a:solidFill>
              </a:rPr>
              <a:t>）未完成报废手续的：资产报废手续包含二级单位资产管理员填报、二级单位领导批准、国资处审核入库、二级单位打印报废单（一式四份）签字备案销账等环节。已上交资产但未打印纸质报废单的无法完成备案销账手续，此种情况请各单位资产管理员登陆报废系统打印对应的报废单（一式四份），相关人员签字后报国资处。本次清查中视同</a:t>
            </a:r>
            <a:r>
              <a:rPr lang="zh-CN" altLang="zh-CN" sz="2200" dirty="0">
                <a:solidFill>
                  <a:srgbClr val="C00000"/>
                </a:solidFill>
              </a:rPr>
              <a:t>账物相符</a:t>
            </a:r>
            <a:r>
              <a:rPr lang="zh-CN" altLang="zh-CN" sz="2200" dirty="0">
                <a:solidFill>
                  <a:schemeClr val="tx1"/>
                </a:solidFill>
              </a:rPr>
              <a:t>的设备（家具），填写相应报表，</a:t>
            </a:r>
            <a:r>
              <a:rPr lang="zh-CN" altLang="zh-CN" sz="2200" dirty="0">
                <a:solidFill>
                  <a:srgbClr val="C00000"/>
                </a:solidFill>
              </a:rPr>
              <a:t>《设备（家具）清查盘点表》</a:t>
            </a:r>
            <a:r>
              <a:rPr lang="zh-CN" altLang="zh-CN" sz="2200" dirty="0">
                <a:solidFill>
                  <a:schemeClr val="tx1"/>
                </a:solidFill>
              </a:rPr>
              <a:t>的“</a:t>
            </a:r>
            <a:r>
              <a:rPr lang="zh-CN" altLang="zh-CN" sz="2200" dirty="0">
                <a:solidFill>
                  <a:srgbClr val="C00000"/>
                </a:solidFill>
              </a:rPr>
              <a:t>损益类型</a:t>
            </a:r>
            <a:r>
              <a:rPr lang="zh-CN" altLang="zh-CN" sz="2200" dirty="0">
                <a:solidFill>
                  <a:schemeClr val="tx1"/>
                </a:solidFill>
              </a:rPr>
              <a:t>”一栏选择“</a:t>
            </a:r>
            <a:r>
              <a:rPr lang="zh-CN" altLang="zh-CN" sz="2200" dirty="0">
                <a:solidFill>
                  <a:srgbClr val="C00000"/>
                </a:solidFill>
              </a:rPr>
              <a:t>待报废</a:t>
            </a:r>
            <a:r>
              <a:rPr lang="zh-CN" altLang="zh-CN" sz="2200" dirty="0">
                <a:solidFill>
                  <a:schemeClr val="tx1"/>
                </a:solidFill>
              </a:rPr>
              <a:t>”；“</a:t>
            </a:r>
            <a:r>
              <a:rPr lang="zh-CN" altLang="zh-CN" sz="2200" dirty="0">
                <a:solidFill>
                  <a:srgbClr val="C00000"/>
                </a:solidFill>
              </a:rPr>
              <a:t>使用状况</a:t>
            </a:r>
            <a:r>
              <a:rPr lang="zh-CN" altLang="zh-CN" sz="2200" dirty="0">
                <a:solidFill>
                  <a:schemeClr val="tx1"/>
                </a:solidFill>
              </a:rPr>
              <a:t>”一栏选择“</a:t>
            </a:r>
            <a:r>
              <a:rPr lang="zh-CN" altLang="zh-CN" sz="2200" dirty="0">
                <a:solidFill>
                  <a:srgbClr val="C00000"/>
                </a:solidFill>
              </a:rPr>
              <a:t>毁损待报废</a:t>
            </a:r>
            <a:r>
              <a:rPr lang="zh-CN" altLang="zh-CN" sz="2200" dirty="0">
                <a:solidFill>
                  <a:schemeClr val="tx1"/>
                </a:solidFill>
              </a:rPr>
              <a:t>”，《</a:t>
            </a:r>
            <a:r>
              <a:rPr lang="zh-CN" altLang="zh-CN" sz="2200" dirty="0">
                <a:solidFill>
                  <a:srgbClr val="C00000"/>
                </a:solidFill>
              </a:rPr>
              <a:t>设备（家具）清查登记表》</a:t>
            </a:r>
            <a:r>
              <a:rPr lang="zh-CN" altLang="zh-CN" sz="2200" dirty="0">
                <a:solidFill>
                  <a:schemeClr val="tx1"/>
                </a:solidFill>
              </a:rPr>
              <a:t>的“</a:t>
            </a:r>
            <a:r>
              <a:rPr lang="zh-CN" altLang="zh-CN" sz="2200" dirty="0">
                <a:solidFill>
                  <a:srgbClr val="C00000"/>
                </a:solidFill>
              </a:rPr>
              <a:t>备注</a:t>
            </a:r>
            <a:r>
              <a:rPr lang="zh-CN" altLang="zh-CN" sz="2200" dirty="0">
                <a:solidFill>
                  <a:schemeClr val="tx1"/>
                </a:solidFill>
              </a:rPr>
              <a:t>”列填写“</a:t>
            </a:r>
            <a:r>
              <a:rPr lang="zh-CN" altLang="zh-CN" sz="2200" dirty="0">
                <a:solidFill>
                  <a:srgbClr val="C00000"/>
                </a:solidFill>
              </a:rPr>
              <a:t>待报废</a:t>
            </a:r>
            <a:r>
              <a:rPr lang="zh-CN" altLang="zh-CN" sz="2200" dirty="0">
                <a:solidFill>
                  <a:schemeClr val="tx1"/>
                </a:solidFill>
              </a:rPr>
              <a:t>”。</a:t>
            </a:r>
            <a:endParaRPr lang="zh-CN" altLang="en-US" sz="2200" dirty="0">
              <a:solidFill>
                <a:schemeClr val="tx1"/>
              </a:solidFill>
            </a:endParaRPr>
          </a:p>
        </p:txBody>
      </p:sp>
    </p:spTree>
    <p:extLst>
      <p:ext uri="{BB962C8B-B14F-4D97-AF65-F5344CB8AC3E}">
        <p14:creationId xmlns:p14="http://schemas.microsoft.com/office/powerpoint/2010/main" val="2510445263"/>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6" name="矩形 5"/>
          <p:cNvSpPr/>
          <p:nvPr/>
        </p:nvSpPr>
        <p:spPr>
          <a:xfrm>
            <a:off x="510988" y="1557961"/>
            <a:ext cx="3199915"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（三）其他情况说明</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699247" y="2050404"/>
            <a:ext cx="8175812" cy="3647152"/>
          </a:xfrm>
          <a:prstGeom prst="rect">
            <a:avLst/>
          </a:prstGeom>
        </p:spPr>
        <p:txBody>
          <a:bodyPr wrap="square">
            <a:spAutoFit/>
          </a:bodyPr>
          <a:lstStyle/>
          <a:p>
            <a:pPr>
              <a:lnSpc>
                <a:spcPct val="150000"/>
              </a:lnSpc>
            </a:pPr>
            <a:r>
              <a:rPr lang="en-US" altLang="zh-CN" sz="2200" dirty="0" smtClean="0">
                <a:solidFill>
                  <a:schemeClr val="tx1"/>
                </a:solidFill>
              </a:rPr>
              <a:t>        </a:t>
            </a:r>
            <a:r>
              <a:rPr lang="zh-CN" altLang="zh-CN" sz="2200" dirty="0" smtClean="0">
                <a:solidFill>
                  <a:schemeClr val="tx1"/>
                </a:solidFill>
              </a:rPr>
              <a:t>（</a:t>
            </a:r>
            <a:r>
              <a:rPr lang="en-US" altLang="zh-CN" sz="2200" dirty="0">
                <a:solidFill>
                  <a:schemeClr val="tx1"/>
                </a:solidFill>
              </a:rPr>
              <a:t>2</a:t>
            </a:r>
            <a:r>
              <a:rPr lang="zh-CN" altLang="zh-CN" sz="2200" dirty="0">
                <a:solidFill>
                  <a:schemeClr val="tx1"/>
                </a:solidFill>
              </a:rPr>
              <a:t>）已完成报废手续的</a:t>
            </a:r>
            <a:r>
              <a:rPr lang="zh-CN" altLang="zh-CN" sz="2200" dirty="0" smtClean="0">
                <a:solidFill>
                  <a:schemeClr val="tx1"/>
                </a:solidFill>
              </a:rPr>
              <a:t>：因</a:t>
            </a:r>
            <a:r>
              <a:rPr lang="zh-CN" altLang="zh-CN" sz="2200" dirty="0">
                <a:solidFill>
                  <a:schemeClr val="tx1"/>
                </a:solidFill>
              </a:rPr>
              <a:t>报废资产需提交教育部备案，备案通过后方能销账。国资处将整理相关材料（</a:t>
            </a:r>
            <a:r>
              <a:rPr lang="zh-CN" altLang="zh-CN" sz="2200" dirty="0">
                <a:solidFill>
                  <a:srgbClr val="C00000"/>
                </a:solidFill>
              </a:rPr>
              <a:t>入库单</a:t>
            </a:r>
            <a:r>
              <a:rPr lang="zh-CN" altLang="zh-CN" sz="2200" dirty="0">
                <a:solidFill>
                  <a:schemeClr val="tx1"/>
                </a:solidFill>
              </a:rPr>
              <a:t>），各二级单位可到国资处领取后进行核对，核对无误后，国资处将在备案通过后进行销账。本次清查中视同</a:t>
            </a:r>
            <a:r>
              <a:rPr lang="zh-CN" altLang="zh-CN" sz="2200" dirty="0">
                <a:solidFill>
                  <a:srgbClr val="C00000"/>
                </a:solidFill>
              </a:rPr>
              <a:t>账物相符</a:t>
            </a:r>
            <a:r>
              <a:rPr lang="zh-CN" altLang="zh-CN" sz="2200" dirty="0">
                <a:solidFill>
                  <a:schemeClr val="tx1"/>
                </a:solidFill>
              </a:rPr>
              <a:t>的设备（家具），填写相应报表，《</a:t>
            </a:r>
            <a:r>
              <a:rPr lang="zh-CN" altLang="zh-CN" sz="2200" dirty="0">
                <a:solidFill>
                  <a:srgbClr val="C00000"/>
                </a:solidFill>
              </a:rPr>
              <a:t>设备（家具）清查盘点表》</a:t>
            </a:r>
            <a:r>
              <a:rPr lang="zh-CN" altLang="zh-CN" sz="2200" dirty="0">
                <a:solidFill>
                  <a:schemeClr val="tx1"/>
                </a:solidFill>
              </a:rPr>
              <a:t>的“</a:t>
            </a:r>
            <a:r>
              <a:rPr lang="zh-CN" altLang="zh-CN" sz="2200" dirty="0">
                <a:solidFill>
                  <a:srgbClr val="C00000"/>
                </a:solidFill>
              </a:rPr>
              <a:t>损益类型</a:t>
            </a:r>
            <a:r>
              <a:rPr lang="zh-CN" altLang="zh-CN" sz="2200" dirty="0">
                <a:solidFill>
                  <a:schemeClr val="tx1"/>
                </a:solidFill>
              </a:rPr>
              <a:t>”一栏选择“</a:t>
            </a:r>
            <a:r>
              <a:rPr lang="zh-CN" altLang="zh-CN" sz="2200" dirty="0">
                <a:solidFill>
                  <a:srgbClr val="C00000"/>
                </a:solidFill>
              </a:rPr>
              <a:t>待报废</a:t>
            </a:r>
            <a:r>
              <a:rPr lang="zh-CN" altLang="zh-CN" sz="2200" dirty="0">
                <a:solidFill>
                  <a:schemeClr val="tx1"/>
                </a:solidFill>
              </a:rPr>
              <a:t>”；“</a:t>
            </a:r>
            <a:r>
              <a:rPr lang="zh-CN" altLang="zh-CN" sz="2200" dirty="0">
                <a:solidFill>
                  <a:srgbClr val="C00000"/>
                </a:solidFill>
              </a:rPr>
              <a:t>使用状况</a:t>
            </a:r>
            <a:r>
              <a:rPr lang="zh-CN" altLang="zh-CN" sz="2200" dirty="0">
                <a:solidFill>
                  <a:schemeClr val="tx1"/>
                </a:solidFill>
              </a:rPr>
              <a:t>”一栏选择“</a:t>
            </a:r>
            <a:r>
              <a:rPr lang="zh-CN" altLang="zh-CN" sz="2200" dirty="0">
                <a:solidFill>
                  <a:srgbClr val="C00000"/>
                </a:solidFill>
              </a:rPr>
              <a:t>毁损待报废</a:t>
            </a:r>
            <a:r>
              <a:rPr lang="zh-CN" altLang="zh-CN" sz="2200" dirty="0">
                <a:solidFill>
                  <a:schemeClr val="tx1"/>
                </a:solidFill>
              </a:rPr>
              <a:t>”，</a:t>
            </a:r>
            <a:r>
              <a:rPr lang="zh-CN" altLang="zh-CN" sz="2200" dirty="0">
                <a:solidFill>
                  <a:srgbClr val="C00000"/>
                </a:solidFill>
              </a:rPr>
              <a:t>《设备（家具）清查登记表》</a:t>
            </a:r>
            <a:r>
              <a:rPr lang="zh-CN" altLang="zh-CN" sz="2200" dirty="0">
                <a:solidFill>
                  <a:schemeClr val="tx1"/>
                </a:solidFill>
              </a:rPr>
              <a:t>的“</a:t>
            </a:r>
            <a:r>
              <a:rPr lang="zh-CN" altLang="zh-CN" sz="2200" dirty="0">
                <a:solidFill>
                  <a:srgbClr val="C00000"/>
                </a:solidFill>
              </a:rPr>
              <a:t>备注</a:t>
            </a:r>
            <a:r>
              <a:rPr lang="zh-CN" altLang="zh-CN" sz="2200" dirty="0">
                <a:solidFill>
                  <a:schemeClr val="tx1"/>
                </a:solidFill>
              </a:rPr>
              <a:t>”列填写“</a:t>
            </a:r>
            <a:r>
              <a:rPr lang="zh-CN" altLang="zh-CN" sz="2200" dirty="0">
                <a:solidFill>
                  <a:srgbClr val="C00000"/>
                </a:solidFill>
              </a:rPr>
              <a:t>待销账</a:t>
            </a:r>
            <a:r>
              <a:rPr lang="zh-CN" altLang="zh-CN" sz="2200" dirty="0">
                <a:solidFill>
                  <a:schemeClr val="tx1"/>
                </a:solidFill>
              </a:rPr>
              <a:t>”。</a:t>
            </a:r>
            <a:endParaRPr lang="zh-CN" altLang="en-US" sz="2200" dirty="0">
              <a:solidFill>
                <a:schemeClr val="tx1"/>
              </a:solidFill>
            </a:endParaRPr>
          </a:p>
        </p:txBody>
      </p:sp>
    </p:spTree>
    <p:extLst>
      <p:ext uri="{BB962C8B-B14F-4D97-AF65-F5344CB8AC3E}">
        <p14:creationId xmlns:p14="http://schemas.microsoft.com/office/powerpoint/2010/main" val="2510445263"/>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6" name="矩形 5"/>
          <p:cNvSpPr/>
          <p:nvPr/>
        </p:nvSpPr>
        <p:spPr>
          <a:xfrm>
            <a:off x="510988" y="1557961"/>
            <a:ext cx="3199915"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（三）其他情况说明</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510988" y="1997839"/>
            <a:ext cx="7974106" cy="3647152"/>
          </a:xfrm>
          <a:prstGeom prst="rect">
            <a:avLst/>
          </a:prstGeom>
        </p:spPr>
        <p:txBody>
          <a:bodyPr wrap="square">
            <a:spAutoFit/>
          </a:bodyPr>
          <a:lstStyle/>
          <a:p>
            <a:pPr>
              <a:lnSpc>
                <a:spcPct val="150000"/>
              </a:lnSpc>
            </a:pPr>
            <a:r>
              <a:rPr lang="en-US" altLang="zh-CN" sz="2200" dirty="0" smtClean="0">
                <a:solidFill>
                  <a:schemeClr val="tx1"/>
                </a:solidFill>
              </a:rPr>
              <a:t>        2</a:t>
            </a:r>
            <a:r>
              <a:rPr lang="zh-CN" altLang="zh-CN" sz="2200" dirty="0">
                <a:solidFill>
                  <a:schemeClr val="tx1"/>
                </a:solidFill>
              </a:rPr>
              <a:t>、已办理资产调剂、交接等手续的：国资处将整理相关材料（</a:t>
            </a:r>
            <a:r>
              <a:rPr lang="zh-CN" altLang="zh-CN" sz="2200" dirty="0">
                <a:solidFill>
                  <a:srgbClr val="C00000"/>
                </a:solidFill>
              </a:rPr>
              <a:t>交接单</a:t>
            </a:r>
            <a:r>
              <a:rPr lang="zh-CN" altLang="zh-CN" sz="2200" dirty="0">
                <a:solidFill>
                  <a:schemeClr val="tx1"/>
                </a:solidFill>
              </a:rPr>
              <a:t>），各二级单位可到国资处领取后进行核对，核对无误后，国资处报领导小组审核通过后统一修改。本次清查中视同</a:t>
            </a:r>
            <a:r>
              <a:rPr lang="zh-CN" altLang="zh-CN" sz="2200" dirty="0">
                <a:solidFill>
                  <a:srgbClr val="C00000"/>
                </a:solidFill>
              </a:rPr>
              <a:t>账物相符</a:t>
            </a:r>
            <a:r>
              <a:rPr lang="zh-CN" altLang="zh-CN" sz="2200" dirty="0">
                <a:solidFill>
                  <a:schemeClr val="tx1"/>
                </a:solidFill>
              </a:rPr>
              <a:t>的设备（家具），填写相应报表，</a:t>
            </a:r>
            <a:r>
              <a:rPr lang="zh-CN" altLang="zh-CN" sz="2200" dirty="0">
                <a:solidFill>
                  <a:srgbClr val="C00000"/>
                </a:solidFill>
              </a:rPr>
              <a:t>《设备（家具）清查盘点表》、《设备（家具）清查登记表》</a:t>
            </a:r>
            <a:r>
              <a:rPr lang="zh-CN" altLang="zh-CN" sz="2200" dirty="0">
                <a:solidFill>
                  <a:schemeClr val="tx1"/>
                </a:solidFill>
              </a:rPr>
              <a:t>中相应的“</a:t>
            </a:r>
            <a:r>
              <a:rPr lang="zh-CN" altLang="zh-CN" sz="2200" dirty="0">
                <a:solidFill>
                  <a:srgbClr val="C00000"/>
                </a:solidFill>
              </a:rPr>
              <a:t>使用部门</a:t>
            </a:r>
            <a:r>
              <a:rPr lang="zh-CN" altLang="zh-CN" sz="2200" dirty="0">
                <a:solidFill>
                  <a:schemeClr val="tx1"/>
                </a:solidFill>
              </a:rPr>
              <a:t>”、“</a:t>
            </a:r>
            <a:r>
              <a:rPr lang="zh-CN" altLang="zh-CN" sz="2200" dirty="0">
                <a:solidFill>
                  <a:srgbClr val="C00000"/>
                </a:solidFill>
              </a:rPr>
              <a:t>使用人</a:t>
            </a:r>
            <a:r>
              <a:rPr lang="zh-CN" altLang="zh-CN" sz="2200" dirty="0">
                <a:solidFill>
                  <a:schemeClr val="tx1"/>
                </a:solidFill>
              </a:rPr>
              <a:t>”填写</a:t>
            </a:r>
            <a:r>
              <a:rPr lang="zh-CN" altLang="zh-CN" sz="2200" dirty="0">
                <a:solidFill>
                  <a:srgbClr val="C00000"/>
                </a:solidFill>
              </a:rPr>
              <a:t>现使用单位、现使用人</a:t>
            </a:r>
            <a:r>
              <a:rPr lang="zh-CN" altLang="zh-CN" sz="2200" dirty="0">
                <a:solidFill>
                  <a:schemeClr val="tx1"/>
                </a:solidFill>
              </a:rPr>
              <a:t>；</a:t>
            </a:r>
            <a:r>
              <a:rPr lang="zh-CN" altLang="zh-CN" sz="2200" dirty="0">
                <a:solidFill>
                  <a:srgbClr val="C00000"/>
                </a:solidFill>
              </a:rPr>
              <a:t>《设备（家具）清查登记表》</a:t>
            </a:r>
            <a:r>
              <a:rPr lang="zh-CN" altLang="zh-CN" sz="2200" dirty="0">
                <a:solidFill>
                  <a:schemeClr val="tx1"/>
                </a:solidFill>
              </a:rPr>
              <a:t>的“</a:t>
            </a:r>
            <a:r>
              <a:rPr lang="zh-CN" altLang="zh-CN" sz="2200" dirty="0">
                <a:solidFill>
                  <a:srgbClr val="C00000"/>
                </a:solidFill>
              </a:rPr>
              <a:t>备注</a:t>
            </a:r>
            <a:r>
              <a:rPr lang="zh-CN" altLang="zh-CN" sz="2200" dirty="0">
                <a:solidFill>
                  <a:schemeClr val="tx1"/>
                </a:solidFill>
              </a:rPr>
              <a:t>”列填写“</a:t>
            </a:r>
            <a:r>
              <a:rPr lang="zh-CN" altLang="zh-CN" sz="2200" dirty="0">
                <a:solidFill>
                  <a:srgbClr val="C00000"/>
                </a:solidFill>
              </a:rPr>
              <a:t>已办交接</a:t>
            </a:r>
            <a:r>
              <a:rPr lang="zh-CN" altLang="zh-CN" sz="2200" dirty="0">
                <a:solidFill>
                  <a:schemeClr val="tx1"/>
                </a:solidFill>
              </a:rPr>
              <a:t>”。</a:t>
            </a:r>
            <a:endParaRPr lang="zh-CN" altLang="en-US" sz="2200" dirty="0">
              <a:solidFill>
                <a:schemeClr val="tx1"/>
              </a:solidFill>
            </a:endParaRPr>
          </a:p>
        </p:txBody>
      </p:sp>
    </p:spTree>
    <p:extLst>
      <p:ext uri="{BB962C8B-B14F-4D97-AF65-F5344CB8AC3E}">
        <p14:creationId xmlns:p14="http://schemas.microsoft.com/office/powerpoint/2010/main" val="3645443073"/>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6" name="矩形 5"/>
          <p:cNvSpPr/>
          <p:nvPr/>
        </p:nvSpPr>
        <p:spPr>
          <a:xfrm>
            <a:off x="510988" y="1557961"/>
            <a:ext cx="3199915"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（三）其他情况说明</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510988" y="2266780"/>
            <a:ext cx="7974106" cy="2123658"/>
          </a:xfrm>
          <a:prstGeom prst="rect">
            <a:avLst/>
          </a:prstGeom>
        </p:spPr>
        <p:txBody>
          <a:bodyPr wrap="square">
            <a:spAutoFit/>
          </a:bodyPr>
          <a:lstStyle/>
          <a:p>
            <a:pPr>
              <a:lnSpc>
                <a:spcPct val="150000"/>
              </a:lnSpc>
            </a:pPr>
            <a:r>
              <a:rPr lang="en-US" altLang="zh-CN" sz="2200" dirty="0" smtClean="0">
                <a:solidFill>
                  <a:schemeClr val="tx1"/>
                </a:solidFill>
              </a:rPr>
              <a:t>        3</a:t>
            </a:r>
            <a:r>
              <a:rPr lang="zh-CN" altLang="zh-CN" sz="2200" dirty="0" smtClean="0">
                <a:solidFill>
                  <a:schemeClr val="tx1"/>
                </a:solidFill>
              </a:rPr>
              <a:t>、</a:t>
            </a:r>
            <a:r>
              <a:rPr lang="zh-CN" altLang="en-US" sz="2200" dirty="0" smtClean="0">
                <a:solidFill>
                  <a:schemeClr val="tx1"/>
                </a:solidFill>
              </a:rPr>
              <a:t>为便于清查工作的顺利开展，减少数据变动带来的影响，清查工作期间，将暂时停止报废审批、报废资产上交、资产转移等相关手续的办理。清查结束后，将根据各单位的清查情况及教育部的反馈意见进行处理。</a:t>
            </a:r>
            <a:endParaRPr lang="zh-CN" altLang="en-US" sz="2200" dirty="0">
              <a:solidFill>
                <a:schemeClr val="tx1"/>
              </a:solidFill>
            </a:endParaRPr>
          </a:p>
        </p:txBody>
      </p:sp>
    </p:spTree>
    <p:extLst>
      <p:ext uri="{BB962C8B-B14F-4D97-AF65-F5344CB8AC3E}">
        <p14:creationId xmlns:p14="http://schemas.microsoft.com/office/powerpoint/2010/main" val="3020314634"/>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6" name="矩形 5"/>
          <p:cNvSpPr/>
          <p:nvPr/>
        </p:nvSpPr>
        <p:spPr>
          <a:xfrm>
            <a:off x="510988" y="1557961"/>
            <a:ext cx="4540025"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（四）</a:t>
            </a:r>
            <a:r>
              <a:rPr lang="zh-CN" altLang="en-US" sz="2600" dirty="0">
                <a:solidFill>
                  <a:schemeClr val="tx1"/>
                </a:solidFill>
                <a:latin typeface="黑体" panose="02010609060101010101" pitchFamily="49" charset="-122"/>
                <a:ea typeface="黑体" panose="02010609060101010101" pitchFamily="49" charset="-122"/>
              </a:rPr>
              <a:t>东营校区相关情况说明</a:t>
            </a:r>
          </a:p>
        </p:txBody>
      </p:sp>
      <p:sp>
        <p:nvSpPr>
          <p:cNvPr id="2" name="矩形 1"/>
          <p:cNvSpPr/>
          <p:nvPr/>
        </p:nvSpPr>
        <p:spPr>
          <a:xfrm>
            <a:off x="672353" y="2688976"/>
            <a:ext cx="7678271" cy="1107996"/>
          </a:xfrm>
          <a:prstGeom prst="rect">
            <a:avLst/>
          </a:prstGeom>
        </p:spPr>
        <p:txBody>
          <a:bodyPr wrap="square">
            <a:spAutoFit/>
          </a:bodyPr>
          <a:lstStyle/>
          <a:p>
            <a:pPr>
              <a:lnSpc>
                <a:spcPct val="150000"/>
              </a:lnSpc>
            </a:pPr>
            <a:r>
              <a:rPr lang="en-US" altLang="zh-CN" sz="2200" dirty="0" smtClean="0">
                <a:solidFill>
                  <a:schemeClr val="tx1"/>
                </a:solidFill>
              </a:rPr>
              <a:t>        </a:t>
            </a:r>
            <a:r>
              <a:rPr lang="zh-CN" altLang="zh-CN" sz="2200" dirty="0" smtClean="0">
                <a:solidFill>
                  <a:schemeClr val="tx1"/>
                </a:solidFill>
              </a:rPr>
              <a:t>东</a:t>
            </a:r>
            <a:r>
              <a:rPr lang="zh-CN" altLang="zh-CN" sz="2200" dirty="0">
                <a:solidFill>
                  <a:schemeClr val="tx1"/>
                </a:solidFill>
              </a:rPr>
              <a:t>营校区的资产清查工作由东营校区财务资产办公室（以下简称财资办）负责组织协调。</a:t>
            </a:r>
            <a:endParaRPr lang="zh-CN" altLang="en-US" sz="2200" dirty="0">
              <a:solidFill>
                <a:schemeClr val="tx1"/>
              </a:solidFill>
            </a:endParaRPr>
          </a:p>
        </p:txBody>
      </p:sp>
    </p:spTree>
    <p:extLst>
      <p:ext uri="{BB962C8B-B14F-4D97-AF65-F5344CB8AC3E}">
        <p14:creationId xmlns:p14="http://schemas.microsoft.com/office/powerpoint/2010/main" val="3645443073"/>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6" name="矩形 5"/>
          <p:cNvSpPr/>
          <p:nvPr/>
        </p:nvSpPr>
        <p:spPr>
          <a:xfrm>
            <a:off x="510988" y="1557961"/>
            <a:ext cx="4540025"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（四）</a:t>
            </a:r>
            <a:r>
              <a:rPr lang="zh-CN" altLang="en-US" sz="2600" dirty="0">
                <a:solidFill>
                  <a:schemeClr val="tx1"/>
                </a:solidFill>
                <a:latin typeface="黑体" panose="02010609060101010101" pitchFamily="49" charset="-122"/>
                <a:ea typeface="黑体" panose="02010609060101010101" pitchFamily="49" charset="-122"/>
              </a:rPr>
              <a:t>东营校区相关情况说明</a:t>
            </a:r>
          </a:p>
        </p:txBody>
      </p:sp>
      <p:sp>
        <p:nvSpPr>
          <p:cNvPr id="2" name="矩形 1"/>
          <p:cNvSpPr/>
          <p:nvPr/>
        </p:nvSpPr>
        <p:spPr>
          <a:xfrm>
            <a:off x="510987" y="2690336"/>
            <a:ext cx="7879977" cy="2123658"/>
          </a:xfrm>
          <a:prstGeom prst="rect">
            <a:avLst/>
          </a:prstGeom>
        </p:spPr>
        <p:txBody>
          <a:bodyPr wrap="square">
            <a:spAutoFit/>
          </a:bodyPr>
          <a:lstStyle/>
          <a:p>
            <a:pPr>
              <a:lnSpc>
                <a:spcPct val="150000"/>
              </a:lnSpc>
            </a:pPr>
            <a:r>
              <a:rPr lang="en-US" altLang="zh-CN" sz="2200" dirty="0" smtClean="0">
                <a:solidFill>
                  <a:schemeClr val="tx1"/>
                </a:solidFill>
              </a:rPr>
              <a:t>        1</a:t>
            </a:r>
            <a:r>
              <a:rPr lang="zh-CN" altLang="zh-CN" sz="2200" dirty="0">
                <a:solidFill>
                  <a:schemeClr val="tx1"/>
                </a:solidFill>
              </a:rPr>
              <a:t>、未上交资产：按照要求组织本单位东营校区清查工作，填写</a:t>
            </a:r>
            <a:r>
              <a:rPr lang="zh-CN" altLang="zh-CN" sz="2200" dirty="0">
                <a:solidFill>
                  <a:srgbClr val="C00000"/>
                </a:solidFill>
              </a:rPr>
              <a:t>《设备（家具）清查盘点表》、《设备（家具）清查登记表》</a:t>
            </a:r>
            <a:r>
              <a:rPr lang="zh-CN" altLang="zh-CN" sz="2200" dirty="0">
                <a:solidFill>
                  <a:schemeClr val="tx1"/>
                </a:solidFill>
              </a:rPr>
              <a:t>等相应报表材料，报表中的存放地点明确标明</a:t>
            </a:r>
            <a:r>
              <a:rPr lang="zh-CN" altLang="zh-CN" sz="2200" dirty="0">
                <a:solidFill>
                  <a:srgbClr val="C00000"/>
                </a:solidFill>
              </a:rPr>
              <a:t>东营校区及具体存放地点</a:t>
            </a:r>
            <a:r>
              <a:rPr lang="zh-CN" altLang="zh-CN" sz="2200" dirty="0">
                <a:solidFill>
                  <a:schemeClr val="tx1"/>
                </a:solidFill>
              </a:rPr>
              <a:t>。</a:t>
            </a:r>
            <a:endParaRPr lang="zh-CN" altLang="en-US" sz="2200" dirty="0">
              <a:solidFill>
                <a:schemeClr val="tx1"/>
              </a:solidFill>
            </a:endParaRPr>
          </a:p>
        </p:txBody>
      </p:sp>
    </p:spTree>
    <p:extLst>
      <p:ext uri="{BB962C8B-B14F-4D97-AF65-F5344CB8AC3E}">
        <p14:creationId xmlns:p14="http://schemas.microsoft.com/office/powerpoint/2010/main" val="3645443073"/>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4" name="矩形 3"/>
          <p:cNvSpPr/>
          <p:nvPr/>
        </p:nvSpPr>
        <p:spPr>
          <a:xfrm>
            <a:off x="510988" y="1557961"/>
            <a:ext cx="4540025"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（四）</a:t>
            </a:r>
            <a:r>
              <a:rPr lang="zh-CN" altLang="en-US" sz="2600" dirty="0">
                <a:solidFill>
                  <a:schemeClr val="tx1"/>
                </a:solidFill>
                <a:latin typeface="黑体" panose="02010609060101010101" pitchFamily="49" charset="-122"/>
                <a:ea typeface="黑体" panose="02010609060101010101" pitchFamily="49" charset="-122"/>
              </a:rPr>
              <a:t>东营校区相关情况说明</a:t>
            </a:r>
          </a:p>
        </p:txBody>
      </p:sp>
      <p:sp>
        <p:nvSpPr>
          <p:cNvPr id="2" name="矩形 1"/>
          <p:cNvSpPr/>
          <p:nvPr/>
        </p:nvSpPr>
        <p:spPr>
          <a:xfrm>
            <a:off x="1401741" y="2050404"/>
            <a:ext cx="3703258"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2</a:t>
            </a:r>
            <a:r>
              <a:rPr lang="zh-CN" altLang="zh-CN" sz="2600" dirty="0">
                <a:solidFill>
                  <a:schemeClr val="tx1"/>
                </a:solidFill>
                <a:latin typeface="黑体" panose="02010609060101010101" pitchFamily="49" charset="-122"/>
                <a:ea typeface="黑体" panose="02010609060101010101" pitchFamily="49" charset="-122"/>
              </a:rPr>
              <a:t>、已随房屋上交资产：</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510988" y="2572026"/>
            <a:ext cx="8189259" cy="3139321"/>
          </a:xfrm>
          <a:prstGeom prst="rect">
            <a:avLst/>
          </a:prstGeom>
        </p:spPr>
        <p:txBody>
          <a:bodyPr wrap="square">
            <a:spAutoFit/>
          </a:bodyPr>
          <a:lstStyle/>
          <a:p>
            <a:pPr>
              <a:lnSpc>
                <a:spcPct val="150000"/>
              </a:lnSpc>
            </a:pPr>
            <a:r>
              <a:rPr lang="en-US" altLang="zh-CN" sz="2200" dirty="0" smtClean="0">
                <a:solidFill>
                  <a:schemeClr val="tx1"/>
                </a:solidFill>
              </a:rPr>
              <a:t>        </a:t>
            </a:r>
            <a:r>
              <a:rPr lang="zh-CN" altLang="zh-CN" sz="2200" dirty="0" smtClean="0">
                <a:solidFill>
                  <a:schemeClr val="tx1"/>
                </a:solidFill>
              </a:rPr>
              <a:t>（</a:t>
            </a:r>
            <a:r>
              <a:rPr lang="en-US" altLang="zh-CN" sz="2200" dirty="0">
                <a:solidFill>
                  <a:schemeClr val="tx1"/>
                </a:solidFill>
              </a:rPr>
              <a:t>1</a:t>
            </a:r>
            <a:r>
              <a:rPr lang="zh-CN" altLang="zh-CN" sz="2200" dirty="0">
                <a:solidFill>
                  <a:schemeClr val="tx1"/>
                </a:solidFill>
              </a:rPr>
              <a:t>）已上交但仍可继续使用的。根据房屋交接时与财资办办理的《房屋交接表》中上交的资产明细进行核对，核对无误后，财资办汇总报领导小组审核通过后统一从原单位资产台账调入资产库台账。本次清查中视同</a:t>
            </a:r>
            <a:r>
              <a:rPr lang="zh-CN" altLang="zh-CN" sz="2200" dirty="0">
                <a:solidFill>
                  <a:srgbClr val="C00000"/>
                </a:solidFill>
              </a:rPr>
              <a:t>账物相符</a:t>
            </a:r>
            <a:r>
              <a:rPr lang="zh-CN" altLang="zh-CN" sz="2200" dirty="0">
                <a:solidFill>
                  <a:schemeClr val="tx1"/>
                </a:solidFill>
              </a:rPr>
              <a:t>的设备（家具），填写相应报表，</a:t>
            </a:r>
            <a:r>
              <a:rPr lang="zh-CN" altLang="zh-CN" sz="2200" dirty="0">
                <a:solidFill>
                  <a:srgbClr val="C00000"/>
                </a:solidFill>
              </a:rPr>
              <a:t>《设备（家具）清查登记表》</a:t>
            </a:r>
            <a:r>
              <a:rPr lang="zh-CN" altLang="zh-CN" sz="2200" dirty="0">
                <a:solidFill>
                  <a:schemeClr val="tx1"/>
                </a:solidFill>
              </a:rPr>
              <a:t>的“</a:t>
            </a:r>
            <a:r>
              <a:rPr lang="zh-CN" altLang="zh-CN" sz="2200" dirty="0">
                <a:solidFill>
                  <a:srgbClr val="C00000"/>
                </a:solidFill>
              </a:rPr>
              <a:t>备注</a:t>
            </a:r>
            <a:r>
              <a:rPr lang="zh-CN" altLang="zh-CN" sz="2200" dirty="0">
                <a:solidFill>
                  <a:schemeClr val="tx1"/>
                </a:solidFill>
              </a:rPr>
              <a:t>”列填写“</a:t>
            </a:r>
            <a:r>
              <a:rPr lang="zh-CN" altLang="zh-CN" sz="2200" dirty="0">
                <a:solidFill>
                  <a:srgbClr val="C00000"/>
                </a:solidFill>
              </a:rPr>
              <a:t>东营校区可用上交</a:t>
            </a:r>
            <a:r>
              <a:rPr lang="zh-CN" altLang="zh-CN" sz="2200" dirty="0">
                <a:solidFill>
                  <a:schemeClr val="tx1"/>
                </a:solidFill>
              </a:rPr>
              <a:t>”。</a:t>
            </a:r>
            <a:endParaRPr lang="zh-CN" altLang="en-US" sz="2200" dirty="0">
              <a:solidFill>
                <a:schemeClr val="tx1"/>
              </a:solidFill>
            </a:endParaRPr>
          </a:p>
        </p:txBody>
      </p:sp>
    </p:spTree>
    <p:extLst>
      <p:ext uri="{BB962C8B-B14F-4D97-AF65-F5344CB8AC3E}">
        <p14:creationId xmlns:p14="http://schemas.microsoft.com/office/powerpoint/2010/main" val="364544307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矩形 3"/>
          <p:cNvSpPr/>
          <p:nvPr/>
        </p:nvSpPr>
        <p:spPr>
          <a:xfrm>
            <a:off x="107576" y="1062301"/>
            <a:ext cx="219483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工作流程</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510988" y="1563076"/>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（一）单位自查</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3" name="矩形 2"/>
          <p:cNvSpPr/>
          <p:nvPr/>
        </p:nvSpPr>
        <p:spPr>
          <a:xfrm>
            <a:off x="1037679" y="2716511"/>
            <a:ext cx="7718611" cy="2977738"/>
          </a:xfrm>
          <a:prstGeom prst="rect">
            <a:avLst/>
          </a:prstGeom>
        </p:spPr>
        <p:txBody>
          <a:bodyPr wrap="square">
            <a:spAutoFit/>
          </a:bodyPr>
          <a:lstStyle/>
          <a:p>
            <a:pPr>
              <a:lnSpc>
                <a:spcPct val="150000"/>
              </a:lnSpc>
            </a:pPr>
            <a:r>
              <a:rPr lang="en-US" altLang="zh-CN" sz="2500" dirty="0" smtClean="0">
                <a:solidFill>
                  <a:schemeClr val="tx1"/>
                </a:solidFill>
              </a:rPr>
              <a:t>        </a:t>
            </a:r>
            <a:r>
              <a:rPr lang="zh-CN" altLang="zh-CN" sz="2500" dirty="0" smtClean="0">
                <a:solidFill>
                  <a:schemeClr val="tx1"/>
                </a:solidFill>
              </a:rPr>
              <a:t>国有资产与实验室管理处（以下简称国资处）整理全校设备（家具）台账、低值设备台账、单位编码库等资产数据后发各二级单位。各二级单位获取资产台账后进行整理，可根据实际情况按三级单位或领用人分类下发，整理过程中如发现问题及时反馈国资处。</a:t>
            </a:r>
            <a:endParaRPr lang="zh-CN" altLang="en-US" sz="2500" dirty="0">
              <a:solidFill>
                <a:schemeClr val="tx1"/>
              </a:solidFill>
            </a:endParaRPr>
          </a:p>
        </p:txBody>
      </p:sp>
      <p:sp>
        <p:nvSpPr>
          <p:cNvPr id="6" name="矩形 5"/>
          <p:cNvSpPr/>
          <p:nvPr/>
        </p:nvSpPr>
        <p:spPr>
          <a:xfrm>
            <a:off x="1037679" y="2097362"/>
            <a:ext cx="2866490"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 1</a:t>
            </a:r>
            <a:r>
              <a:rPr lang="zh-CN" altLang="zh-CN" sz="2600" dirty="0">
                <a:solidFill>
                  <a:schemeClr val="tx1"/>
                </a:solidFill>
                <a:latin typeface="黑体" panose="02010609060101010101" pitchFamily="49" charset="-122"/>
                <a:ea typeface="黑体" panose="02010609060101010101" pitchFamily="49" charset="-122"/>
              </a:rPr>
              <a:t>、获取资产台账</a:t>
            </a:r>
            <a:endParaRPr lang="zh-CN" altLang="en-US" sz="2600"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91159305"/>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4" name="矩形 3"/>
          <p:cNvSpPr/>
          <p:nvPr/>
        </p:nvSpPr>
        <p:spPr>
          <a:xfrm>
            <a:off x="510988" y="1557961"/>
            <a:ext cx="4540025"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（四）</a:t>
            </a:r>
            <a:r>
              <a:rPr lang="zh-CN" altLang="en-US" sz="2600" dirty="0">
                <a:solidFill>
                  <a:schemeClr val="tx1"/>
                </a:solidFill>
                <a:latin typeface="黑体" panose="02010609060101010101" pitchFamily="49" charset="-122"/>
                <a:ea typeface="黑体" panose="02010609060101010101" pitchFamily="49" charset="-122"/>
              </a:rPr>
              <a:t>东营校区相关情况说明</a:t>
            </a:r>
          </a:p>
        </p:txBody>
      </p:sp>
      <p:sp>
        <p:nvSpPr>
          <p:cNvPr id="5" name="矩形 4"/>
          <p:cNvSpPr/>
          <p:nvPr/>
        </p:nvSpPr>
        <p:spPr>
          <a:xfrm>
            <a:off x="1401741" y="2050404"/>
            <a:ext cx="3703258"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2</a:t>
            </a:r>
            <a:r>
              <a:rPr lang="zh-CN" altLang="zh-CN" sz="2600" dirty="0">
                <a:solidFill>
                  <a:schemeClr val="tx1"/>
                </a:solidFill>
                <a:latin typeface="黑体" panose="02010609060101010101" pitchFamily="49" charset="-122"/>
                <a:ea typeface="黑体" panose="02010609060101010101" pitchFamily="49" charset="-122"/>
              </a:rPr>
              <a:t>、已随房屋上交资产：</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605119" y="2513131"/>
            <a:ext cx="8364070" cy="3477875"/>
          </a:xfrm>
          <a:prstGeom prst="rect">
            <a:avLst/>
          </a:prstGeom>
        </p:spPr>
        <p:txBody>
          <a:bodyPr wrap="square">
            <a:spAutoFit/>
          </a:bodyPr>
          <a:lstStyle/>
          <a:p>
            <a:pPr>
              <a:lnSpc>
                <a:spcPts val="3300"/>
              </a:lnSpc>
            </a:pPr>
            <a:r>
              <a:rPr lang="en-US" altLang="zh-CN" sz="2200" dirty="0" smtClean="0">
                <a:solidFill>
                  <a:schemeClr val="tx1"/>
                </a:solidFill>
              </a:rPr>
              <a:t>        </a:t>
            </a:r>
            <a:r>
              <a:rPr lang="zh-CN" altLang="zh-CN" sz="2200" dirty="0" smtClean="0">
                <a:solidFill>
                  <a:schemeClr val="tx1"/>
                </a:solidFill>
              </a:rPr>
              <a:t>（</a:t>
            </a:r>
            <a:r>
              <a:rPr lang="en-US" altLang="zh-CN" sz="2200" dirty="0">
                <a:solidFill>
                  <a:schemeClr val="tx1"/>
                </a:solidFill>
              </a:rPr>
              <a:t>2</a:t>
            </a:r>
            <a:r>
              <a:rPr lang="zh-CN" altLang="zh-CN" sz="2200" dirty="0">
                <a:solidFill>
                  <a:schemeClr val="tx1"/>
                </a:solidFill>
              </a:rPr>
              <a:t>）已上交资产未完成报废手续。根据资产交接表（</a:t>
            </a:r>
            <a:r>
              <a:rPr lang="zh-CN" altLang="zh-CN" sz="2200" dirty="0">
                <a:solidFill>
                  <a:srgbClr val="C00000"/>
                </a:solidFill>
              </a:rPr>
              <a:t>财资办和上交单位共同签字有效</a:t>
            </a:r>
            <a:r>
              <a:rPr lang="zh-CN" altLang="zh-CN" sz="2200" dirty="0">
                <a:solidFill>
                  <a:schemeClr val="tx1"/>
                </a:solidFill>
              </a:rPr>
              <a:t>）和《房屋交接表》中的资产明细进行核对，核对无误后，各单位资产管理员登陆报废系统打印对应的报废单（一式四份），相关人员签字后报财资办。本次清查中视同</a:t>
            </a:r>
            <a:r>
              <a:rPr lang="zh-CN" altLang="zh-CN" sz="2200" dirty="0">
                <a:solidFill>
                  <a:srgbClr val="C00000"/>
                </a:solidFill>
              </a:rPr>
              <a:t>账物相符</a:t>
            </a:r>
            <a:r>
              <a:rPr lang="zh-CN" altLang="zh-CN" sz="2200" dirty="0">
                <a:solidFill>
                  <a:schemeClr val="tx1"/>
                </a:solidFill>
              </a:rPr>
              <a:t>的设备（家具），填写相应报表，</a:t>
            </a:r>
            <a:r>
              <a:rPr lang="zh-CN" altLang="zh-CN" sz="2200" dirty="0">
                <a:solidFill>
                  <a:srgbClr val="C00000"/>
                </a:solidFill>
              </a:rPr>
              <a:t>《设备（家具）清查盘点表》</a:t>
            </a:r>
            <a:r>
              <a:rPr lang="zh-CN" altLang="zh-CN" sz="2200" dirty="0">
                <a:solidFill>
                  <a:schemeClr val="tx1"/>
                </a:solidFill>
              </a:rPr>
              <a:t>的“</a:t>
            </a:r>
            <a:r>
              <a:rPr lang="zh-CN" altLang="zh-CN" sz="2200" dirty="0">
                <a:solidFill>
                  <a:srgbClr val="C00000"/>
                </a:solidFill>
              </a:rPr>
              <a:t>损益类型</a:t>
            </a:r>
            <a:r>
              <a:rPr lang="zh-CN" altLang="zh-CN" sz="2200" dirty="0">
                <a:solidFill>
                  <a:schemeClr val="tx1"/>
                </a:solidFill>
              </a:rPr>
              <a:t>”一栏选择“</a:t>
            </a:r>
            <a:r>
              <a:rPr lang="zh-CN" altLang="zh-CN" sz="2200" dirty="0">
                <a:solidFill>
                  <a:srgbClr val="C00000"/>
                </a:solidFill>
              </a:rPr>
              <a:t>待报废</a:t>
            </a:r>
            <a:r>
              <a:rPr lang="zh-CN" altLang="zh-CN" sz="2200" dirty="0">
                <a:solidFill>
                  <a:schemeClr val="tx1"/>
                </a:solidFill>
              </a:rPr>
              <a:t>”；“</a:t>
            </a:r>
            <a:r>
              <a:rPr lang="zh-CN" altLang="zh-CN" sz="2200" dirty="0">
                <a:solidFill>
                  <a:srgbClr val="C00000"/>
                </a:solidFill>
              </a:rPr>
              <a:t>使用状况</a:t>
            </a:r>
            <a:r>
              <a:rPr lang="zh-CN" altLang="zh-CN" sz="2200" dirty="0">
                <a:solidFill>
                  <a:schemeClr val="tx1"/>
                </a:solidFill>
              </a:rPr>
              <a:t>”一栏选择“</a:t>
            </a:r>
            <a:r>
              <a:rPr lang="zh-CN" altLang="zh-CN" sz="2200" dirty="0">
                <a:solidFill>
                  <a:srgbClr val="C00000"/>
                </a:solidFill>
              </a:rPr>
              <a:t>毁损待报废</a:t>
            </a:r>
            <a:r>
              <a:rPr lang="zh-CN" altLang="zh-CN" sz="2200" dirty="0">
                <a:solidFill>
                  <a:schemeClr val="tx1"/>
                </a:solidFill>
              </a:rPr>
              <a:t>”，</a:t>
            </a:r>
            <a:r>
              <a:rPr lang="zh-CN" altLang="zh-CN" sz="2200" dirty="0">
                <a:solidFill>
                  <a:srgbClr val="C00000"/>
                </a:solidFill>
              </a:rPr>
              <a:t>《设备（家具）清查登记表》</a:t>
            </a:r>
            <a:r>
              <a:rPr lang="zh-CN" altLang="zh-CN" sz="2200" dirty="0">
                <a:solidFill>
                  <a:schemeClr val="tx1"/>
                </a:solidFill>
              </a:rPr>
              <a:t>的“</a:t>
            </a:r>
            <a:r>
              <a:rPr lang="zh-CN" altLang="zh-CN" sz="2200" dirty="0">
                <a:solidFill>
                  <a:srgbClr val="C00000"/>
                </a:solidFill>
              </a:rPr>
              <a:t>备注</a:t>
            </a:r>
            <a:r>
              <a:rPr lang="zh-CN" altLang="zh-CN" sz="2200" dirty="0">
                <a:solidFill>
                  <a:schemeClr val="tx1"/>
                </a:solidFill>
              </a:rPr>
              <a:t>”列填写“</a:t>
            </a:r>
            <a:r>
              <a:rPr lang="zh-CN" altLang="zh-CN" sz="2200" dirty="0">
                <a:solidFill>
                  <a:srgbClr val="C00000"/>
                </a:solidFill>
              </a:rPr>
              <a:t>东营校区待报废</a:t>
            </a:r>
            <a:r>
              <a:rPr lang="zh-CN" altLang="zh-CN" sz="2200" dirty="0">
                <a:solidFill>
                  <a:schemeClr val="tx1"/>
                </a:solidFill>
              </a:rPr>
              <a:t>”。</a:t>
            </a:r>
            <a:endParaRPr lang="zh-CN" altLang="en-US" sz="2200" dirty="0">
              <a:solidFill>
                <a:schemeClr val="tx1"/>
              </a:solidFill>
            </a:endParaRPr>
          </a:p>
        </p:txBody>
      </p:sp>
    </p:spTree>
    <p:extLst>
      <p:ext uri="{BB962C8B-B14F-4D97-AF65-F5344CB8AC3E}">
        <p14:creationId xmlns:p14="http://schemas.microsoft.com/office/powerpoint/2010/main" val="3645443073"/>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4" name="矩形 3"/>
          <p:cNvSpPr/>
          <p:nvPr/>
        </p:nvSpPr>
        <p:spPr>
          <a:xfrm>
            <a:off x="510988" y="1557961"/>
            <a:ext cx="4540025"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（四）</a:t>
            </a:r>
            <a:r>
              <a:rPr lang="zh-CN" altLang="en-US" sz="2600" dirty="0">
                <a:solidFill>
                  <a:schemeClr val="tx1"/>
                </a:solidFill>
                <a:latin typeface="黑体" panose="02010609060101010101" pitchFamily="49" charset="-122"/>
                <a:ea typeface="黑体" panose="02010609060101010101" pitchFamily="49" charset="-122"/>
              </a:rPr>
              <a:t>东营校区相关情况说明</a:t>
            </a:r>
          </a:p>
        </p:txBody>
      </p:sp>
      <p:sp>
        <p:nvSpPr>
          <p:cNvPr id="5" name="矩形 4"/>
          <p:cNvSpPr/>
          <p:nvPr/>
        </p:nvSpPr>
        <p:spPr>
          <a:xfrm>
            <a:off x="1401741" y="2050404"/>
            <a:ext cx="3703258"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2</a:t>
            </a:r>
            <a:r>
              <a:rPr lang="zh-CN" altLang="zh-CN" sz="2600" dirty="0">
                <a:solidFill>
                  <a:schemeClr val="tx1"/>
                </a:solidFill>
                <a:latin typeface="黑体" panose="02010609060101010101" pitchFamily="49" charset="-122"/>
                <a:ea typeface="黑体" panose="02010609060101010101" pitchFamily="49" charset="-122"/>
              </a:rPr>
              <a:t>、已随房屋上交资产：</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510988" y="2542847"/>
            <a:ext cx="8081683" cy="3234219"/>
          </a:xfrm>
          <a:prstGeom prst="rect">
            <a:avLst/>
          </a:prstGeom>
        </p:spPr>
        <p:txBody>
          <a:bodyPr wrap="square">
            <a:spAutoFit/>
          </a:bodyPr>
          <a:lstStyle/>
          <a:p>
            <a:pPr>
              <a:lnSpc>
                <a:spcPts val="3500"/>
              </a:lnSpc>
            </a:pPr>
            <a:r>
              <a:rPr lang="en-US" altLang="zh-CN" sz="2200" dirty="0" smtClean="0">
                <a:solidFill>
                  <a:schemeClr val="tx1"/>
                </a:solidFill>
              </a:rPr>
              <a:t>        </a:t>
            </a:r>
            <a:r>
              <a:rPr lang="zh-CN" altLang="zh-CN" sz="2200" dirty="0" smtClean="0">
                <a:solidFill>
                  <a:schemeClr val="tx1"/>
                </a:solidFill>
              </a:rPr>
              <a:t>（</a:t>
            </a:r>
            <a:r>
              <a:rPr lang="en-US" altLang="zh-CN" sz="2200" dirty="0">
                <a:solidFill>
                  <a:schemeClr val="tx1"/>
                </a:solidFill>
              </a:rPr>
              <a:t>3</a:t>
            </a:r>
            <a:r>
              <a:rPr lang="zh-CN" altLang="zh-CN" sz="2200" dirty="0">
                <a:solidFill>
                  <a:schemeClr val="tx1"/>
                </a:solidFill>
              </a:rPr>
              <a:t>）已上交资产并办理报废手续未销账。以报废系统中的数据为准，财资办将整理相关资料（</a:t>
            </a:r>
            <a:r>
              <a:rPr lang="zh-CN" altLang="zh-CN" sz="2200" dirty="0">
                <a:solidFill>
                  <a:srgbClr val="C00000"/>
                </a:solidFill>
              </a:rPr>
              <a:t>入库单</a:t>
            </a:r>
            <a:r>
              <a:rPr lang="zh-CN" altLang="zh-CN" sz="2200" dirty="0">
                <a:solidFill>
                  <a:schemeClr val="tx1"/>
                </a:solidFill>
              </a:rPr>
              <a:t>），各单位可与财资办联系进行核对，如情况属实，财资办将汇总后报国资处进行处理。本次清查中视同</a:t>
            </a:r>
            <a:r>
              <a:rPr lang="zh-CN" altLang="zh-CN" sz="2200" dirty="0">
                <a:solidFill>
                  <a:srgbClr val="C00000"/>
                </a:solidFill>
              </a:rPr>
              <a:t>账物相符</a:t>
            </a:r>
            <a:r>
              <a:rPr lang="zh-CN" altLang="zh-CN" sz="2200" dirty="0">
                <a:solidFill>
                  <a:schemeClr val="tx1"/>
                </a:solidFill>
              </a:rPr>
              <a:t>的设备（家具），填写相应报表，</a:t>
            </a:r>
            <a:r>
              <a:rPr lang="zh-CN" altLang="zh-CN" sz="2200" dirty="0">
                <a:solidFill>
                  <a:srgbClr val="C00000"/>
                </a:solidFill>
              </a:rPr>
              <a:t>《设备（家具）清查盘点表》</a:t>
            </a:r>
            <a:r>
              <a:rPr lang="zh-CN" altLang="zh-CN" sz="2200" dirty="0">
                <a:solidFill>
                  <a:schemeClr val="tx1"/>
                </a:solidFill>
              </a:rPr>
              <a:t>的“</a:t>
            </a:r>
            <a:r>
              <a:rPr lang="zh-CN" altLang="zh-CN" sz="2200" dirty="0">
                <a:solidFill>
                  <a:srgbClr val="C00000"/>
                </a:solidFill>
              </a:rPr>
              <a:t>损益类型</a:t>
            </a:r>
            <a:r>
              <a:rPr lang="zh-CN" altLang="zh-CN" sz="2200" dirty="0">
                <a:solidFill>
                  <a:schemeClr val="tx1"/>
                </a:solidFill>
              </a:rPr>
              <a:t>”一栏选择“</a:t>
            </a:r>
            <a:r>
              <a:rPr lang="zh-CN" altLang="zh-CN" sz="2200" dirty="0">
                <a:solidFill>
                  <a:srgbClr val="C00000"/>
                </a:solidFill>
              </a:rPr>
              <a:t>待报废</a:t>
            </a:r>
            <a:r>
              <a:rPr lang="zh-CN" altLang="zh-CN" sz="2200" dirty="0">
                <a:solidFill>
                  <a:schemeClr val="tx1"/>
                </a:solidFill>
              </a:rPr>
              <a:t>”；“</a:t>
            </a:r>
            <a:r>
              <a:rPr lang="zh-CN" altLang="zh-CN" sz="2200" dirty="0">
                <a:solidFill>
                  <a:srgbClr val="C00000"/>
                </a:solidFill>
              </a:rPr>
              <a:t>使用状况</a:t>
            </a:r>
            <a:r>
              <a:rPr lang="zh-CN" altLang="zh-CN" sz="2200" dirty="0">
                <a:solidFill>
                  <a:schemeClr val="tx1"/>
                </a:solidFill>
              </a:rPr>
              <a:t>”一栏选择“</a:t>
            </a:r>
            <a:r>
              <a:rPr lang="zh-CN" altLang="zh-CN" sz="2200" dirty="0">
                <a:solidFill>
                  <a:srgbClr val="C00000"/>
                </a:solidFill>
              </a:rPr>
              <a:t>毁损待报废</a:t>
            </a:r>
            <a:r>
              <a:rPr lang="zh-CN" altLang="zh-CN" sz="2200" dirty="0">
                <a:solidFill>
                  <a:schemeClr val="tx1"/>
                </a:solidFill>
              </a:rPr>
              <a:t>”，</a:t>
            </a:r>
            <a:r>
              <a:rPr lang="zh-CN" altLang="zh-CN" sz="2200" dirty="0">
                <a:solidFill>
                  <a:srgbClr val="C00000"/>
                </a:solidFill>
              </a:rPr>
              <a:t>《设备（家具）清查登记表》</a:t>
            </a:r>
            <a:r>
              <a:rPr lang="zh-CN" altLang="zh-CN" sz="2200" dirty="0">
                <a:solidFill>
                  <a:schemeClr val="tx1"/>
                </a:solidFill>
              </a:rPr>
              <a:t>的“</a:t>
            </a:r>
            <a:r>
              <a:rPr lang="zh-CN" altLang="zh-CN" sz="2200" dirty="0">
                <a:solidFill>
                  <a:srgbClr val="C00000"/>
                </a:solidFill>
              </a:rPr>
              <a:t>备注</a:t>
            </a:r>
            <a:r>
              <a:rPr lang="zh-CN" altLang="zh-CN" sz="2200" dirty="0">
                <a:solidFill>
                  <a:schemeClr val="tx1"/>
                </a:solidFill>
              </a:rPr>
              <a:t>”列填写“</a:t>
            </a:r>
            <a:r>
              <a:rPr lang="zh-CN" altLang="zh-CN" sz="2200" dirty="0">
                <a:solidFill>
                  <a:srgbClr val="C00000"/>
                </a:solidFill>
              </a:rPr>
              <a:t>东营校区待销账</a:t>
            </a:r>
            <a:r>
              <a:rPr lang="zh-CN" altLang="zh-CN" sz="2200" dirty="0">
                <a:solidFill>
                  <a:schemeClr val="tx1"/>
                </a:solidFill>
              </a:rPr>
              <a:t>”。</a:t>
            </a:r>
            <a:endParaRPr lang="zh-CN" altLang="en-US" sz="2200" dirty="0">
              <a:solidFill>
                <a:schemeClr val="tx1"/>
              </a:solidFill>
            </a:endParaRPr>
          </a:p>
        </p:txBody>
      </p:sp>
    </p:spTree>
    <p:extLst>
      <p:ext uri="{BB962C8B-B14F-4D97-AF65-F5344CB8AC3E}">
        <p14:creationId xmlns:p14="http://schemas.microsoft.com/office/powerpoint/2010/main" val="3645443073"/>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4" name="矩形 3"/>
          <p:cNvSpPr/>
          <p:nvPr/>
        </p:nvSpPr>
        <p:spPr>
          <a:xfrm>
            <a:off x="510988" y="1557961"/>
            <a:ext cx="4540025"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（四）</a:t>
            </a:r>
            <a:r>
              <a:rPr lang="zh-CN" altLang="en-US" sz="2600" dirty="0">
                <a:solidFill>
                  <a:schemeClr val="tx1"/>
                </a:solidFill>
                <a:latin typeface="黑体" panose="02010609060101010101" pitchFamily="49" charset="-122"/>
                <a:ea typeface="黑体" panose="02010609060101010101" pitchFamily="49" charset="-122"/>
              </a:rPr>
              <a:t>东营校区相关情况说明</a:t>
            </a:r>
          </a:p>
        </p:txBody>
      </p:sp>
      <p:sp>
        <p:nvSpPr>
          <p:cNvPr id="5" name="矩形 4"/>
          <p:cNvSpPr/>
          <p:nvPr/>
        </p:nvSpPr>
        <p:spPr>
          <a:xfrm>
            <a:off x="1401741" y="2050404"/>
            <a:ext cx="3368230" cy="492443"/>
          </a:xfrm>
          <a:prstGeom prst="rect">
            <a:avLst/>
          </a:prstGeom>
        </p:spPr>
        <p:txBody>
          <a:bodyPr wrap="none">
            <a:spAutoFit/>
          </a:bodyPr>
          <a:lstStyle/>
          <a:p>
            <a:r>
              <a:rPr lang="en-US" altLang="zh-CN" sz="2600" dirty="0" smtClean="0">
                <a:solidFill>
                  <a:schemeClr val="tx1"/>
                </a:solidFill>
                <a:latin typeface="黑体" panose="02010609060101010101" pitchFamily="49" charset="-122"/>
                <a:ea typeface="黑体" panose="02010609060101010101" pitchFamily="49" charset="-122"/>
              </a:rPr>
              <a:t>3</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非随房上交资产：</a:t>
            </a:r>
          </a:p>
        </p:txBody>
      </p:sp>
      <p:sp>
        <p:nvSpPr>
          <p:cNvPr id="2" name="矩形 1"/>
          <p:cNvSpPr/>
          <p:nvPr/>
        </p:nvSpPr>
        <p:spPr>
          <a:xfrm>
            <a:off x="510988" y="2542847"/>
            <a:ext cx="8081683" cy="3234219"/>
          </a:xfrm>
          <a:prstGeom prst="rect">
            <a:avLst/>
          </a:prstGeom>
        </p:spPr>
        <p:txBody>
          <a:bodyPr wrap="square">
            <a:spAutoFit/>
          </a:bodyPr>
          <a:lstStyle/>
          <a:p>
            <a:pPr>
              <a:lnSpc>
                <a:spcPts val="3500"/>
              </a:lnSpc>
            </a:pPr>
            <a:r>
              <a:rPr lang="en-US" altLang="zh-CN" sz="2200" dirty="0" smtClean="0">
                <a:solidFill>
                  <a:schemeClr val="tx1"/>
                </a:solidFill>
              </a:rPr>
              <a:t>      </a:t>
            </a:r>
            <a:r>
              <a:rPr lang="zh-CN" altLang="zh-CN" sz="2200" dirty="0" smtClean="0">
                <a:solidFill>
                  <a:schemeClr val="tx1"/>
                </a:solidFill>
              </a:rPr>
              <a:t>（</a:t>
            </a:r>
            <a:r>
              <a:rPr lang="en-US" altLang="zh-CN" sz="2200" dirty="0">
                <a:solidFill>
                  <a:schemeClr val="tx1"/>
                </a:solidFill>
              </a:rPr>
              <a:t>1</a:t>
            </a:r>
            <a:r>
              <a:rPr lang="zh-CN" altLang="zh-CN" sz="2200" dirty="0">
                <a:solidFill>
                  <a:schemeClr val="tx1"/>
                </a:solidFill>
              </a:rPr>
              <a:t>）已上交但仍可继续使用的。根据上交资产明细（财资办和上交单位共同签字为准）进行核对，核对无误后，财资办汇总报领导小组审核通过后统一从原单位资产台账调入资产库台账。本次清查中视同</a:t>
            </a:r>
            <a:r>
              <a:rPr lang="zh-CN" altLang="zh-CN" sz="2200" dirty="0">
                <a:solidFill>
                  <a:srgbClr val="C00000"/>
                </a:solidFill>
              </a:rPr>
              <a:t>账物相符</a:t>
            </a:r>
            <a:r>
              <a:rPr lang="zh-CN" altLang="zh-CN" sz="2200" dirty="0">
                <a:solidFill>
                  <a:schemeClr val="tx1"/>
                </a:solidFill>
              </a:rPr>
              <a:t>的设备（家具），填写相应报表，《</a:t>
            </a:r>
            <a:r>
              <a:rPr lang="zh-CN" altLang="zh-CN" sz="2200" dirty="0">
                <a:solidFill>
                  <a:srgbClr val="C00000"/>
                </a:solidFill>
              </a:rPr>
              <a:t>设备（家具）清查登记表》</a:t>
            </a:r>
            <a:r>
              <a:rPr lang="zh-CN" altLang="zh-CN" sz="2200" dirty="0">
                <a:solidFill>
                  <a:schemeClr val="tx1"/>
                </a:solidFill>
              </a:rPr>
              <a:t>的“</a:t>
            </a:r>
            <a:r>
              <a:rPr lang="zh-CN" altLang="zh-CN" sz="2200" dirty="0">
                <a:solidFill>
                  <a:srgbClr val="C00000"/>
                </a:solidFill>
              </a:rPr>
              <a:t>备注</a:t>
            </a:r>
            <a:r>
              <a:rPr lang="zh-CN" altLang="zh-CN" sz="2200" dirty="0">
                <a:solidFill>
                  <a:schemeClr val="tx1"/>
                </a:solidFill>
              </a:rPr>
              <a:t>”列填写“</a:t>
            </a:r>
            <a:r>
              <a:rPr lang="zh-CN" altLang="zh-CN" sz="2200" dirty="0">
                <a:solidFill>
                  <a:srgbClr val="C00000"/>
                </a:solidFill>
              </a:rPr>
              <a:t>东营校区可用上交</a:t>
            </a:r>
            <a:r>
              <a:rPr lang="zh-CN" altLang="zh-CN" sz="2200" dirty="0">
                <a:solidFill>
                  <a:schemeClr val="tx1"/>
                </a:solidFill>
              </a:rPr>
              <a:t>”。</a:t>
            </a:r>
          </a:p>
          <a:p>
            <a:pPr>
              <a:lnSpc>
                <a:spcPts val="3500"/>
              </a:lnSpc>
            </a:pPr>
            <a:r>
              <a:rPr lang="en-US" altLang="zh-CN" sz="2200" dirty="0" smtClean="0">
                <a:solidFill>
                  <a:schemeClr val="tx1"/>
                </a:solidFill>
              </a:rPr>
              <a:t>      </a:t>
            </a:r>
            <a:r>
              <a:rPr lang="zh-CN" altLang="zh-CN" sz="2200" dirty="0" smtClean="0">
                <a:solidFill>
                  <a:schemeClr val="tx1"/>
                </a:solidFill>
              </a:rPr>
              <a:t>（</a:t>
            </a:r>
            <a:r>
              <a:rPr lang="en-US" altLang="zh-CN" sz="2200" dirty="0">
                <a:solidFill>
                  <a:schemeClr val="tx1"/>
                </a:solidFill>
              </a:rPr>
              <a:t>2</a:t>
            </a:r>
            <a:r>
              <a:rPr lang="zh-CN" altLang="zh-CN" sz="2200" dirty="0">
                <a:solidFill>
                  <a:schemeClr val="tx1"/>
                </a:solidFill>
              </a:rPr>
              <a:t>）已上交待报废资产。同</a:t>
            </a:r>
            <a:r>
              <a:rPr lang="en-US" altLang="zh-CN" sz="2200" dirty="0">
                <a:solidFill>
                  <a:schemeClr val="tx1"/>
                </a:solidFill>
              </a:rPr>
              <a:t>2</a:t>
            </a:r>
            <a:r>
              <a:rPr lang="zh-CN" altLang="zh-CN" sz="2200" dirty="0">
                <a:solidFill>
                  <a:schemeClr val="tx1"/>
                </a:solidFill>
              </a:rPr>
              <a:t>中二、三项处理。</a:t>
            </a:r>
            <a:endParaRPr lang="zh-CN" altLang="en-US" sz="2200" dirty="0">
              <a:solidFill>
                <a:schemeClr val="tx1"/>
              </a:solidFill>
            </a:endParaRPr>
          </a:p>
        </p:txBody>
      </p:sp>
    </p:spTree>
    <p:extLst>
      <p:ext uri="{BB962C8B-B14F-4D97-AF65-F5344CB8AC3E}">
        <p14:creationId xmlns:p14="http://schemas.microsoft.com/office/powerpoint/2010/main" val="3645443073"/>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矩形 3"/>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a:solidFill>
                  <a:schemeClr val="tx1"/>
                </a:solidFill>
                <a:latin typeface="黑体" panose="02010609060101010101" pitchFamily="49" charset="-122"/>
                <a:ea typeface="黑体" panose="02010609060101010101" pitchFamily="49" charset="-122"/>
              </a:rPr>
              <a:t>其他需说明的问题</a:t>
            </a:r>
          </a:p>
        </p:txBody>
      </p:sp>
      <p:sp>
        <p:nvSpPr>
          <p:cNvPr id="5" name="矩形 4"/>
          <p:cNvSpPr/>
          <p:nvPr/>
        </p:nvSpPr>
        <p:spPr>
          <a:xfrm>
            <a:off x="510988" y="1557961"/>
            <a:ext cx="3199915"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（五）上交材料明细</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820272" y="2029416"/>
            <a:ext cx="5782234" cy="3785652"/>
          </a:xfrm>
          <a:prstGeom prst="rect">
            <a:avLst/>
          </a:prstGeom>
        </p:spPr>
        <p:txBody>
          <a:bodyPr wrap="square">
            <a:spAutoFit/>
          </a:bodyPr>
          <a:lstStyle/>
          <a:p>
            <a:r>
              <a:rPr lang="en-US" altLang="zh-CN" sz="2000" dirty="0">
                <a:solidFill>
                  <a:schemeClr val="tx1"/>
                </a:solidFill>
              </a:rPr>
              <a:t>1</a:t>
            </a:r>
            <a:r>
              <a:rPr lang="zh-CN" altLang="zh-CN" sz="2000" dirty="0">
                <a:solidFill>
                  <a:schemeClr val="tx1"/>
                </a:solidFill>
              </a:rPr>
              <a:t>、清查报告（电子版、纸质版）</a:t>
            </a:r>
          </a:p>
          <a:p>
            <a:r>
              <a:rPr lang="en-US" altLang="zh-CN" sz="2000" dirty="0">
                <a:solidFill>
                  <a:schemeClr val="tx1"/>
                </a:solidFill>
              </a:rPr>
              <a:t>2</a:t>
            </a:r>
            <a:r>
              <a:rPr lang="zh-CN" altLang="zh-CN" sz="2000" dirty="0">
                <a:solidFill>
                  <a:schemeClr val="tx1"/>
                </a:solidFill>
              </a:rPr>
              <a:t>、设备（家具）清查盘点表（电子版）</a:t>
            </a:r>
          </a:p>
          <a:p>
            <a:r>
              <a:rPr lang="en-US" altLang="zh-CN" sz="2000" dirty="0">
                <a:solidFill>
                  <a:schemeClr val="tx1"/>
                </a:solidFill>
              </a:rPr>
              <a:t>3</a:t>
            </a:r>
            <a:r>
              <a:rPr lang="zh-CN" altLang="zh-CN" sz="2000" dirty="0">
                <a:solidFill>
                  <a:schemeClr val="tx1"/>
                </a:solidFill>
              </a:rPr>
              <a:t>、设备（家具）清查登记表（电子版、纸质版）</a:t>
            </a:r>
          </a:p>
          <a:p>
            <a:r>
              <a:rPr lang="en-US" altLang="zh-CN" sz="2000" dirty="0">
                <a:solidFill>
                  <a:schemeClr val="tx1"/>
                </a:solidFill>
              </a:rPr>
              <a:t>4</a:t>
            </a:r>
            <a:r>
              <a:rPr lang="zh-CN" altLang="zh-CN" sz="2000" dirty="0">
                <a:solidFill>
                  <a:schemeClr val="tx1"/>
                </a:solidFill>
              </a:rPr>
              <a:t>、设备（家具）盘盈登记表（电子版、纸质版）</a:t>
            </a:r>
          </a:p>
          <a:p>
            <a:r>
              <a:rPr lang="en-US" altLang="zh-CN" sz="2000" dirty="0">
                <a:solidFill>
                  <a:schemeClr val="tx1"/>
                </a:solidFill>
              </a:rPr>
              <a:t>5</a:t>
            </a:r>
            <a:r>
              <a:rPr lang="zh-CN" altLang="zh-CN" sz="2000" dirty="0">
                <a:solidFill>
                  <a:schemeClr val="tx1"/>
                </a:solidFill>
              </a:rPr>
              <a:t>、设备（家具）盘盈申报表（电子版、纸质版）</a:t>
            </a:r>
          </a:p>
          <a:p>
            <a:r>
              <a:rPr lang="en-US" altLang="zh-CN" sz="2000" dirty="0">
                <a:solidFill>
                  <a:schemeClr val="tx1"/>
                </a:solidFill>
              </a:rPr>
              <a:t>6</a:t>
            </a:r>
            <a:r>
              <a:rPr lang="zh-CN" altLang="zh-CN" sz="2000" dirty="0">
                <a:solidFill>
                  <a:schemeClr val="tx1"/>
                </a:solidFill>
              </a:rPr>
              <a:t>、设备（家具）盘亏登记表（电子版、纸质版）</a:t>
            </a:r>
          </a:p>
          <a:p>
            <a:r>
              <a:rPr lang="en-US" altLang="zh-CN" sz="2000" dirty="0">
                <a:solidFill>
                  <a:schemeClr val="tx1"/>
                </a:solidFill>
              </a:rPr>
              <a:t>7</a:t>
            </a:r>
            <a:r>
              <a:rPr lang="zh-CN" altLang="zh-CN" sz="2000" dirty="0">
                <a:solidFill>
                  <a:schemeClr val="tx1"/>
                </a:solidFill>
              </a:rPr>
              <a:t>、设备（家具）盘亏申报表（电子版、纸质版）</a:t>
            </a:r>
          </a:p>
          <a:p>
            <a:r>
              <a:rPr lang="en-US" altLang="zh-CN" sz="2000" dirty="0">
                <a:solidFill>
                  <a:schemeClr val="tx1"/>
                </a:solidFill>
              </a:rPr>
              <a:t>8</a:t>
            </a:r>
            <a:r>
              <a:rPr lang="zh-CN" altLang="zh-CN" sz="2000" dirty="0">
                <a:solidFill>
                  <a:schemeClr val="tx1"/>
                </a:solidFill>
              </a:rPr>
              <a:t>、车辆情况统计表（电子版、纸质版）</a:t>
            </a:r>
          </a:p>
          <a:p>
            <a:r>
              <a:rPr lang="en-US" altLang="zh-CN" sz="2000" dirty="0">
                <a:solidFill>
                  <a:schemeClr val="tx1"/>
                </a:solidFill>
              </a:rPr>
              <a:t>9</a:t>
            </a:r>
            <a:r>
              <a:rPr lang="zh-CN" altLang="zh-CN" sz="2000" dirty="0">
                <a:solidFill>
                  <a:schemeClr val="tx1"/>
                </a:solidFill>
              </a:rPr>
              <a:t>、校外存放资产情况登记表（电子版、纸质版）</a:t>
            </a:r>
          </a:p>
          <a:p>
            <a:r>
              <a:rPr lang="en-US" altLang="zh-CN" sz="2000" dirty="0">
                <a:solidFill>
                  <a:schemeClr val="tx1"/>
                </a:solidFill>
              </a:rPr>
              <a:t>10</a:t>
            </a:r>
            <a:r>
              <a:rPr lang="zh-CN" altLang="zh-CN" sz="2000" dirty="0">
                <a:solidFill>
                  <a:schemeClr val="tx1"/>
                </a:solidFill>
              </a:rPr>
              <a:t>、校外存放资产照片材料（电子版）</a:t>
            </a:r>
          </a:p>
          <a:p>
            <a:r>
              <a:rPr lang="en-US" altLang="zh-CN" sz="2000" dirty="0">
                <a:solidFill>
                  <a:schemeClr val="tx1"/>
                </a:solidFill>
              </a:rPr>
              <a:t>11</a:t>
            </a:r>
            <a:r>
              <a:rPr lang="zh-CN" altLang="zh-CN" sz="2000" dirty="0">
                <a:solidFill>
                  <a:schemeClr val="tx1"/>
                </a:solidFill>
              </a:rPr>
              <a:t>、设备（家具）交接表（电子版、纸质版）</a:t>
            </a:r>
          </a:p>
          <a:p>
            <a:r>
              <a:rPr lang="en-US" altLang="zh-CN" sz="2000" dirty="0">
                <a:solidFill>
                  <a:schemeClr val="tx1"/>
                </a:solidFill>
              </a:rPr>
              <a:t>12</a:t>
            </a:r>
            <a:r>
              <a:rPr lang="zh-CN" altLang="zh-CN" sz="2000" dirty="0">
                <a:solidFill>
                  <a:schemeClr val="tx1"/>
                </a:solidFill>
              </a:rPr>
              <a:t>、相关说明材料（纸质版）</a:t>
            </a:r>
            <a:endParaRPr lang="zh-CN" altLang="en-US" sz="2000" dirty="0">
              <a:solidFill>
                <a:schemeClr val="tx1"/>
              </a:solidFill>
            </a:endParaRPr>
          </a:p>
        </p:txBody>
      </p:sp>
      <p:sp>
        <p:nvSpPr>
          <p:cNvPr id="7" name="矩形 6"/>
          <p:cNvSpPr/>
          <p:nvPr/>
        </p:nvSpPr>
        <p:spPr>
          <a:xfrm>
            <a:off x="6938682" y="2029416"/>
            <a:ext cx="1976718" cy="3599512"/>
          </a:xfrm>
          <a:prstGeom prst="rect">
            <a:avLst/>
          </a:prstGeom>
        </p:spPr>
        <p:txBody>
          <a:bodyPr wrap="square">
            <a:spAutoFit/>
          </a:bodyPr>
          <a:lstStyle/>
          <a:p>
            <a:pPr>
              <a:lnSpc>
                <a:spcPct val="150000"/>
              </a:lnSpc>
            </a:pPr>
            <a:r>
              <a:rPr lang="zh-CN" altLang="en-US" sz="2600" dirty="0" smtClean="0">
                <a:solidFill>
                  <a:srgbClr val="FF0000"/>
                </a:solidFill>
                <a:latin typeface="黑体" panose="02010609060101010101" pitchFamily="49" charset="-122"/>
                <a:ea typeface="黑体" panose="02010609060101010101" pitchFamily="49" charset="-122"/>
              </a:rPr>
              <a:t>  注：</a:t>
            </a:r>
            <a:r>
              <a:rPr lang="zh-CN" altLang="zh-CN" sz="2600" dirty="0" smtClean="0">
                <a:solidFill>
                  <a:srgbClr val="FF0000"/>
                </a:solidFill>
                <a:latin typeface="黑体" panose="02010609060101010101" pitchFamily="49" charset="-122"/>
                <a:ea typeface="黑体" panose="02010609060101010101" pitchFamily="49" charset="-122"/>
              </a:rPr>
              <a:t>所有</a:t>
            </a:r>
            <a:r>
              <a:rPr lang="zh-CN" altLang="zh-CN" sz="2600" dirty="0">
                <a:solidFill>
                  <a:srgbClr val="FF0000"/>
                </a:solidFill>
                <a:latin typeface="黑体" panose="02010609060101010101" pitchFamily="49" charset="-122"/>
                <a:ea typeface="黑体" panose="02010609060101010101" pitchFamily="49" charset="-122"/>
              </a:rPr>
              <a:t>纸质</a:t>
            </a:r>
            <a:r>
              <a:rPr lang="zh-CN" altLang="zh-CN" sz="2600" dirty="0" smtClean="0">
                <a:solidFill>
                  <a:srgbClr val="FF0000"/>
                </a:solidFill>
                <a:latin typeface="黑体" panose="02010609060101010101" pitchFamily="49" charset="-122"/>
                <a:ea typeface="黑体" panose="02010609060101010101" pitchFamily="49" charset="-122"/>
              </a:rPr>
              <a:t>材料</a:t>
            </a:r>
            <a:r>
              <a:rPr lang="zh-CN" altLang="en-US" sz="2600" dirty="0" smtClean="0">
                <a:solidFill>
                  <a:srgbClr val="FF0000"/>
                </a:solidFill>
                <a:latin typeface="黑体" panose="02010609060101010101" pitchFamily="49" charset="-122"/>
                <a:ea typeface="黑体" panose="02010609060101010101" pitchFamily="49" charset="-122"/>
              </a:rPr>
              <a:t>均</a:t>
            </a:r>
            <a:r>
              <a:rPr lang="zh-CN" altLang="zh-CN" sz="2600" dirty="0" smtClean="0">
                <a:solidFill>
                  <a:srgbClr val="FF0000"/>
                </a:solidFill>
                <a:latin typeface="黑体" panose="02010609060101010101" pitchFamily="49" charset="-122"/>
                <a:ea typeface="黑体" panose="02010609060101010101" pitchFamily="49" charset="-122"/>
              </a:rPr>
              <a:t>须</a:t>
            </a:r>
            <a:r>
              <a:rPr lang="zh-CN" altLang="en-US" sz="2600" dirty="0" smtClean="0">
                <a:solidFill>
                  <a:srgbClr val="FF0000"/>
                </a:solidFill>
                <a:latin typeface="黑体" panose="02010609060101010101" pitchFamily="49" charset="-122"/>
                <a:ea typeface="黑体" panose="02010609060101010101" pitchFamily="49" charset="-122"/>
              </a:rPr>
              <a:t>有</a:t>
            </a:r>
            <a:r>
              <a:rPr lang="zh-CN" altLang="zh-CN" sz="2600" dirty="0" smtClean="0">
                <a:solidFill>
                  <a:srgbClr val="FF0000"/>
                </a:solidFill>
                <a:latin typeface="黑体" panose="02010609060101010101" pitchFamily="49" charset="-122"/>
                <a:ea typeface="黑体" panose="02010609060101010101" pitchFamily="49" charset="-122"/>
              </a:rPr>
              <a:t>二</a:t>
            </a:r>
            <a:r>
              <a:rPr lang="zh-CN" altLang="zh-CN" sz="2600" dirty="0">
                <a:solidFill>
                  <a:srgbClr val="FF0000"/>
                </a:solidFill>
                <a:latin typeface="黑体" panose="02010609060101010101" pitchFamily="49" charset="-122"/>
                <a:ea typeface="黑体" panose="02010609060101010101" pitchFamily="49" charset="-122"/>
              </a:rPr>
              <a:t>级单位负责人签字并加盖单位公章。</a:t>
            </a:r>
            <a:endParaRPr lang="zh-CN" altLang="en-US" sz="2600"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247948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矩形 3"/>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四</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相关报表填写说明</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510988" y="1557961"/>
            <a:ext cx="4540025"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（一）清查工作涉及到的报表</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3" name="矩形 2"/>
          <p:cNvSpPr/>
          <p:nvPr/>
        </p:nvSpPr>
        <p:spPr>
          <a:xfrm>
            <a:off x="1304365" y="2136339"/>
            <a:ext cx="5553635" cy="3519810"/>
          </a:xfrm>
          <a:prstGeom prst="rect">
            <a:avLst/>
          </a:prstGeom>
        </p:spPr>
        <p:txBody>
          <a:bodyPr wrap="square">
            <a:spAutoFit/>
          </a:bodyPr>
          <a:lstStyle/>
          <a:p>
            <a:pPr>
              <a:lnSpc>
                <a:spcPts val="3000"/>
              </a:lnSpc>
            </a:pPr>
            <a:r>
              <a:rPr lang="en-US" altLang="zh-CN" sz="2200" dirty="0">
                <a:solidFill>
                  <a:schemeClr val="tx1"/>
                </a:solidFill>
              </a:rPr>
              <a:t>1</a:t>
            </a:r>
            <a:r>
              <a:rPr lang="zh-CN" altLang="zh-CN" sz="2200" dirty="0">
                <a:solidFill>
                  <a:schemeClr val="tx1"/>
                </a:solidFill>
              </a:rPr>
              <a:t>、设备（家具）清查盘点表</a:t>
            </a:r>
          </a:p>
          <a:p>
            <a:pPr>
              <a:lnSpc>
                <a:spcPts val="3000"/>
              </a:lnSpc>
            </a:pPr>
            <a:r>
              <a:rPr lang="en-US" altLang="zh-CN" sz="2200" dirty="0">
                <a:solidFill>
                  <a:schemeClr val="tx1"/>
                </a:solidFill>
              </a:rPr>
              <a:t>2</a:t>
            </a:r>
            <a:r>
              <a:rPr lang="zh-CN" altLang="zh-CN" sz="2200" dirty="0">
                <a:solidFill>
                  <a:schemeClr val="tx1"/>
                </a:solidFill>
              </a:rPr>
              <a:t>、设备（家具）清查登记表</a:t>
            </a:r>
          </a:p>
          <a:p>
            <a:pPr>
              <a:lnSpc>
                <a:spcPts val="3000"/>
              </a:lnSpc>
            </a:pPr>
            <a:r>
              <a:rPr lang="en-US" altLang="zh-CN" sz="2200" dirty="0">
                <a:solidFill>
                  <a:schemeClr val="tx1"/>
                </a:solidFill>
              </a:rPr>
              <a:t>3</a:t>
            </a:r>
            <a:r>
              <a:rPr lang="zh-CN" altLang="zh-CN" sz="2200" dirty="0">
                <a:solidFill>
                  <a:schemeClr val="tx1"/>
                </a:solidFill>
              </a:rPr>
              <a:t>、设备（家具）盘盈登记表</a:t>
            </a:r>
          </a:p>
          <a:p>
            <a:pPr>
              <a:lnSpc>
                <a:spcPts val="3000"/>
              </a:lnSpc>
            </a:pPr>
            <a:r>
              <a:rPr lang="en-US" altLang="zh-CN" sz="2200" dirty="0">
                <a:solidFill>
                  <a:schemeClr val="tx1"/>
                </a:solidFill>
              </a:rPr>
              <a:t>4</a:t>
            </a:r>
            <a:r>
              <a:rPr lang="zh-CN" altLang="zh-CN" sz="2200" dirty="0">
                <a:solidFill>
                  <a:schemeClr val="tx1"/>
                </a:solidFill>
              </a:rPr>
              <a:t>、设备（家具）盘盈申报表</a:t>
            </a:r>
          </a:p>
          <a:p>
            <a:pPr>
              <a:lnSpc>
                <a:spcPts val="3000"/>
              </a:lnSpc>
            </a:pPr>
            <a:r>
              <a:rPr lang="en-US" altLang="zh-CN" sz="2200" dirty="0">
                <a:solidFill>
                  <a:schemeClr val="tx1"/>
                </a:solidFill>
              </a:rPr>
              <a:t>5</a:t>
            </a:r>
            <a:r>
              <a:rPr lang="zh-CN" altLang="zh-CN" sz="2200" dirty="0">
                <a:solidFill>
                  <a:schemeClr val="tx1"/>
                </a:solidFill>
              </a:rPr>
              <a:t>、设备（家具）盘亏登记表</a:t>
            </a:r>
          </a:p>
          <a:p>
            <a:pPr>
              <a:lnSpc>
                <a:spcPts val="3000"/>
              </a:lnSpc>
            </a:pPr>
            <a:r>
              <a:rPr lang="en-US" altLang="zh-CN" sz="2200" dirty="0">
                <a:solidFill>
                  <a:schemeClr val="tx1"/>
                </a:solidFill>
              </a:rPr>
              <a:t>6</a:t>
            </a:r>
            <a:r>
              <a:rPr lang="zh-CN" altLang="zh-CN" sz="2200" dirty="0">
                <a:solidFill>
                  <a:schemeClr val="tx1"/>
                </a:solidFill>
              </a:rPr>
              <a:t>、设备（家具）损失申报表</a:t>
            </a:r>
          </a:p>
          <a:p>
            <a:pPr>
              <a:lnSpc>
                <a:spcPts val="3000"/>
              </a:lnSpc>
            </a:pPr>
            <a:r>
              <a:rPr lang="en-US" altLang="zh-CN" sz="2200" dirty="0">
                <a:solidFill>
                  <a:schemeClr val="tx1"/>
                </a:solidFill>
              </a:rPr>
              <a:t>7</a:t>
            </a:r>
            <a:r>
              <a:rPr lang="zh-CN" altLang="zh-CN" sz="2200" dirty="0">
                <a:solidFill>
                  <a:schemeClr val="tx1"/>
                </a:solidFill>
              </a:rPr>
              <a:t>、车辆情况统计表</a:t>
            </a:r>
          </a:p>
          <a:p>
            <a:pPr>
              <a:lnSpc>
                <a:spcPts val="3000"/>
              </a:lnSpc>
            </a:pPr>
            <a:r>
              <a:rPr lang="en-US" altLang="zh-CN" sz="2200" dirty="0">
                <a:solidFill>
                  <a:schemeClr val="tx1"/>
                </a:solidFill>
              </a:rPr>
              <a:t>8</a:t>
            </a:r>
            <a:r>
              <a:rPr lang="zh-CN" altLang="zh-CN" sz="2200" dirty="0">
                <a:solidFill>
                  <a:schemeClr val="tx1"/>
                </a:solidFill>
              </a:rPr>
              <a:t>、校外存放资产情况登记表</a:t>
            </a:r>
          </a:p>
          <a:p>
            <a:pPr>
              <a:lnSpc>
                <a:spcPts val="3000"/>
              </a:lnSpc>
            </a:pPr>
            <a:r>
              <a:rPr lang="en-US" altLang="zh-CN" sz="2200" dirty="0">
                <a:solidFill>
                  <a:schemeClr val="tx1"/>
                </a:solidFill>
              </a:rPr>
              <a:t>9</a:t>
            </a:r>
            <a:r>
              <a:rPr lang="zh-CN" altLang="zh-CN" sz="2200" dirty="0">
                <a:solidFill>
                  <a:schemeClr val="tx1"/>
                </a:solidFill>
              </a:rPr>
              <a:t>、设备（家具）交接表</a:t>
            </a:r>
          </a:p>
        </p:txBody>
      </p:sp>
    </p:spTree>
    <p:extLst>
      <p:ext uri="{BB962C8B-B14F-4D97-AF65-F5344CB8AC3E}">
        <p14:creationId xmlns:p14="http://schemas.microsoft.com/office/powerpoint/2010/main" val="457608561"/>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四</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相关报表填写说明</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7961"/>
            <a:ext cx="4875053"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a:solidFill>
                  <a:schemeClr val="tx1"/>
                </a:solidFill>
                <a:latin typeface="黑体" panose="02010609060101010101" pitchFamily="49" charset="-122"/>
                <a:ea typeface="黑体" panose="02010609060101010101" pitchFamily="49" charset="-122"/>
              </a:rPr>
              <a:t>设备（家具）清查盘点</a:t>
            </a:r>
            <a:r>
              <a:rPr lang="zh-CN" altLang="zh-CN" sz="2600" dirty="0" smtClean="0">
                <a:solidFill>
                  <a:schemeClr val="tx1"/>
                </a:solidFill>
                <a:latin typeface="黑体" panose="02010609060101010101" pitchFamily="49" charset="-122"/>
                <a:ea typeface="黑体" panose="02010609060101010101" pitchFamily="49" charset="-122"/>
              </a:rPr>
              <a:t>表</a:t>
            </a:r>
            <a:endParaRPr lang="zh-CN" altLang="zh-CN" sz="2600" dirty="0">
              <a:solidFill>
                <a:schemeClr val="tx1"/>
              </a:solidFill>
              <a:latin typeface="黑体" panose="02010609060101010101" pitchFamily="49" charset="-122"/>
              <a:ea typeface="黑体" panose="02010609060101010101" pitchFamily="49"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1301149266"/>
              </p:ext>
            </p:extLst>
          </p:nvPr>
        </p:nvGraphicFramePr>
        <p:xfrm>
          <a:off x="349626" y="2081182"/>
          <a:ext cx="8633008" cy="4156316"/>
        </p:xfrm>
        <a:graphic>
          <a:graphicData uri="http://schemas.openxmlformats.org/drawingml/2006/table">
            <a:tbl>
              <a:tblPr>
                <a:tableStyleId>{5C22544A-7EE6-4342-B048-85BDC9FD1C3A}</a:tableStyleId>
              </a:tblPr>
              <a:tblGrid>
                <a:gridCol w="970139"/>
                <a:gridCol w="1289425"/>
                <a:gridCol w="663133"/>
                <a:gridCol w="822776"/>
                <a:gridCol w="970139"/>
                <a:gridCol w="970139"/>
                <a:gridCol w="970139"/>
                <a:gridCol w="663133"/>
                <a:gridCol w="650852"/>
                <a:gridCol w="663133"/>
              </a:tblGrid>
              <a:tr h="589911">
                <a:tc>
                  <a:txBody>
                    <a:bodyPr/>
                    <a:lstStyle/>
                    <a:p>
                      <a:pPr algn="ctr" fontAlgn="ctr"/>
                      <a:r>
                        <a:rPr lang="zh-CN" altLang="en-US" sz="2000" u="none" strike="noStrike" dirty="0">
                          <a:effectLst/>
                        </a:rPr>
                        <a:t>资产编号</a:t>
                      </a:r>
                      <a:endParaRPr lang="zh-CN" altLang="en-US" sz="2000" b="0" i="0" u="none" strike="noStrike" dirty="0">
                        <a:effectLst/>
                        <a:latin typeface="Arial"/>
                      </a:endParaRPr>
                    </a:p>
                  </a:txBody>
                  <a:tcPr marL="8780" marR="8780" marT="8780" marB="0" anchor="ctr">
                    <a:solidFill>
                      <a:srgbClr val="83B66A"/>
                    </a:solidFill>
                  </a:tcPr>
                </a:tc>
                <a:tc>
                  <a:txBody>
                    <a:bodyPr/>
                    <a:lstStyle/>
                    <a:p>
                      <a:pPr algn="ctr" fontAlgn="ctr"/>
                      <a:r>
                        <a:rPr lang="zh-CN" altLang="en-US" sz="2000" u="none" strike="noStrike" dirty="0">
                          <a:effectLst/>
                        </a:rPr>
                        <a:t>资产名称</a:t>
                      </a:r>
                      <a:endParaRPr lang="zh-CN" altLang="en-US" sz="2000" b="0" i="0" u="none" strike="noStrike" dirty="0">
                        <a:effectLst/>
                        <a:latin typeface="Arial"/>
                      </a:endParaRPr>
                    </a:p>
                  </a:txBody>
                  <a:tcPr marL="8780" marR="8780" marT="8780" marB="0" anchor="ctr">
                    <a:solidFill>
                      <a:srgbClr val="83B66A"/>
                    </a:solidFill>
                  </a:tcPr>
                </a:tc>
                <a:tc>
                  <a:txBody>
                    <a:bodyPr/>
                    <a:lstStyle/>
                    <a:p>
                      <a:pPr algn="ctr" fontAlgn="ctr"/>
                      <a:r>
                        <a:rPr lang="zh-CN" altLang="en-US" sz="2000" u="none" strike="noStrike" dirty="0">
                          <a:effectLst/>
                        </a:rPr>
                        <a:t>资产分类</a:t>
                      </a:r>
                      <a:endParaRPr lang="zh-CN" altLang="en-US" sz="2000" b="0" i="0" u="none" strike="noStrike" dirty="0">
                        <a:effectLst/>
                        <a:latin typeface="Arial"/>
                      </a:endParaRPr>
                    </a:p>
                  </a:txBody>
                  <a:tcPr marL="8780" marR="8780" marT="8780" marB="0" anchor="ctr">
                    <a:solidFill>
                      <a:srgbClr val="83B66A"/>
                    </a:solidFill>
                  </a:tcPr>
                </a:tc>
                <a:tc>
                  <a:txBody>
                    <a:bodyPr/>
                    <a:lstStyle/>
                    <a:p>
                      <a:pPr algn="ctr" fontAlgn="ctr"/>
                      <a:r>
                        <a:rPr lang="zh-CN" altLang="en-US" sz="2000" u="none" strike="noStrike" dirty="0">
                          <a:effectLst/>
                        </a:rPr>
                        <a:t>产权是否清晰</a:t>
                      </a:r>
                      <a:endParaRPr lang="zh-CN" altLang="en-US" sz="2000" b="0" i="0" u="none" strike="noStrike" dirty="0">
                        <a:solidFill>
                          <a:srgbClr val="FF0000"/>
                        </a:solidFill>
                        <a:effectLst/>
                        <a:latin typeface="Arial"/>
                      </a:endParaRPr>
                    </a:p>
                  </a:txBody>
                  <a:tcPr marL="8780" marR="8780" marT="8780" marB="0" anchor="ctr">
                    <a:solidFill>
                      <a:srgbClr val="83B66A"/>
                    </a:solidFill>
                  </a:tcPr>
                </a:tc>
                <a:tc>
                  <a:txBody>
                    <a:bodyPr/>
                    <a:lstStyle/>
                    <a:p>
                      <a:pPr algn="ctr" fontAlgn="ctr"/>
                      <a:r>
                        <a:rPr lang="zh-CN" altLang="en-US" sz="2000" u="none" strike="noStrike" dirty="0">
                          <a:effectLst/>
                        </a:rPr>
                        <a:t>清查数量</a:t>
                      </a:r>
                      <a:endParaRPr lang="zh-CN" altLang="en-US" sz="2000" b="0" i="0" u="none" strike="noStrike" dirty="0">
                        <a:solidFill>
                          <a:srgbClr val="FF0000"/>
                        </a:solidFill>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清查原值</a:t>
                      </a:r>
                      <a:endParaRPr lang="zh-CN" altLang="en-US" sz="2000" b="0" i="0" u="none" strike="noStrike">
                        <a:solidFill>
                          <a:srgbClr val="FF0000"/>
                        </a:solidFill>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清查累计折旧</a:t>
                      </a:r>
                      <a:endParaRPr lang="zh-CN" altLang="en-US" sz="2000" b="0" i="0" u="none" strike="noStrike">
                        <a:solidFill>
                          <a:srgbClr val="FF0000"/>
                        </a:solidFill>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清查净值</a:t>
                      </a:r>
                      <a:endParaRPr lang="zh-CN" altLang="en-US" sz="2000" b="0" i="0" u="none" strike="noStrike">
                        <a:solidFill>
                          <a:srgbClr val="FF0000"/>
                        </a:solidFill>
                        <a:effectLst/>
                        <a:latin typeface="宋体"/>
                      </a:endParaRPr>
                    </a:p>
                  </a:txBody>
                  <a:tcPr marL="8780" marR="8780" marT="8780" marB="0" anchor="ctr">
                    <a:solidFill>
                      <a:srgbClr val="83B66A"/>
                    </a:solidFill>
                  </a:tcPr>
                </a:tc>
                <a:tc>
                  <a:txBody>
                    <a:bodyPr/>
                    <a:lstStyle/>
                    <a:p>
                      <a:pPr algn="ctr" fontAlgn="ctr"/>
                      <a:r>
                        <a:rPr lang="zh-CN" altLang="en-US" sz="2000" u="none" strike="noStrike">
                          <a:effectLst/>
                        </a:rPr>
                        <a:t>盘点结果</a:t>
                      </a:r>
                      <a:endParaRPr lang="zh-CN" altLang="en-US" sz="2000" b="0" i="0" u="none" strike="noStrike">
                        <a:solidFill>
                          <a:srgbClr val="FF0000"/>
                        </a:solidFill>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损溢类型</a:t>
                      </a:r>
                      <a:endParaRPr lang="zh-CN" altLang="en-US" sz="2000" b="0" i="0" u="none" strike="noStrike">
                        <a:solidFill>
                          <a:srgbClr val="FF0000"/>
                        </a:solidFill>
                        <a:effectLst/>
                        <a:latin typeface="Arial"/>
                      </a:endParaRPr>
                    </a:p>
                  </a:txBody>
                  <a:tcPr marL="8780" marR="8780" marT="8780" marB="0" anchor="ctr">
                    <a:solidFill>
                      <a:srgbClr val="83B66A"/>
                    </a:solidFill>
                  </a:tcPr>
                </a:tc>
              </a:tr>
              <a:tr h="294956">
                <a:tc>
                  <a:txBody>
                    <a:bodyPr/>
                    <a:lstStyle/>
                    <a:p>
                      <a:pPr algn="ctr" fontAlgn="ctr"/>
                      <a:r>
                        <a:rPr lang="en-US" altLang="zh-CN" sz="2000" u="none" strike="noStrike">
                          <a:effectLst/>
                        </a:rPr>
                        <a:t>1</a:t>
                      </a:r>
                      <a:endParaRPr lang="en-US" altLang="zh-CN" sz="2000" b="0" i="0" u="none" strike="noStrike">
                        <a:effectLst/>
                        <a:latin typeface="Arial"/>
                      </a:endParaRPr>
                    </a:p>
                  </a:txBody>
                  <a:tcPr marL="8780" marR="8780" marT="8780" marB="0" anchor="ctr">
                    <a:solidFill>
                      <a:srgbClr val="83B66A"/>
                    </a:solidFill>
                  </a:tcPr>
                </a:tc>
                <a:tc>
                  <a:txBody>
                    <a:bodyPr/>
                    <a:lstStyle/>
                    <a:p>
                      <a:pPr algn="ctr" fontAlgn="ctr"/>
                      <a:r>
                        <a:rPr lang="en-US" altLang="zh-CN" sz="2000" u="none" strike="noStrike">
                          <a:effectLst/>
                        </a:rPr>
                        <a:t>2</a:t>
                      </a:r>
                      <a:endParaRPr lang="en-US" altLang="zh-CN" sz="2000" b="0" i="0" u="none" strike="noStrike">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4</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3</a:t>
                      </a:r>
                      <a:endParaRPr lang="en-US" altLang="zh-CN" sz="2000" b="0" i="0" u="none" strike="noStrike" dirty="0">
                        <a:solidFill>
                          <a:srgbClr val="FF0000"/>
                        </a:solidFill>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16</a:t>
                      </a:r>
                      <a:endParaRPr lang="en-US" altLang="zh-CN" sz="2000" b="0" i="0" u="none" strike="noStrike" dirty="0">
                        <a:solidFill>
                          <a:srgbClr val="FF0000"/>
                        </a:solidFill>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17</a:t>
                      </a:r>
                      <a:endParaRPr lang="en-US" altLang="zh-CN" sz="2000" b="0" i="0" u="none" strike="noStrike" dirty="0">
                        <a:solidFill>
                          <a:srgbClr val="FF0000"/>
                        </a:solidFill>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18</a:t>
                      </a:r>
                      <a:endParaRPr lang="en-US" altLang="zh-CN" sz="2000" b="0" i="0" u="none" strike="noStrike" dirty="0">
                        <a:solidFill>
                          <a:srgbClr val="FF0000"/>
                        </a:solidFill>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19</a:t>
                      </a:r>
                      <a:endParaRPr lang="en-US" altLang="zh-CN" sz="2000" b="0" i="0" u="none" strike="noStrike" dirty="0">
                        <a:solidFill>
                          <a:srgbClr val="FF0000"/>
                        </a:solidFill>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20</a:t>
                      </a:r>
                      <a:endParaRPr lang="en-US" altLang="zh-CN" sz="2000" b="0" i="0" u="none" strike="noStrike" dirty="0">
                        <a:solidFill>
                          <a:srgbClr val="FF0000"/>
                        </a:solidFill>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21</a:t>
                      </a:r>
                      <a:endParaRPr lang="en-US" altLang="zh-CN" sz="2000" b="0" i="0" u="none" strike="noStrike" dirty="0">
                        <a:solidFill>
                          <a:srgbClr val="FF0000"/>
                        </a:solidFill>
                        <a:effectLst/>
                        <a:latin typeface="Arial"/>
                      </a:endParaRPr>
                    </a:p>
                  </a:txBody>
                  <a:tcPr marL="8780" marR="8780" marT="8780" marB="0" anchor="ctr">
                    <a:solidFill>
                      <a:srgbClr val="83B66A"/>
                    </a:solidFill>
                  </a:tcPr>
                </a:tc>
              </a:tr>
              <a:tr h="263909">
                <a:tc>
                  <a:txBody>
                    <a:bodyPr/>
                    <a:lstStyle/>
                    <a:p>
                      <a:pPr algn="l" fontAlgn="b"/>
                      <a:endParaRPr lang="zh-CN" altLang="en-US" sz="900" b="0" i="0" u="none" strike="noStrike" dirty="0">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dirty="0">
                        <a:effectLst/>
                        <a:latin typeface="Arial"/>
                      </a:endParaRPr>
                    </a:p>
                  </a:txBody>
                  <a:tcPr marL="8780" marR="8780" marT="8780" marB="0" anchor="b"/>
                </a:tc>
                <a:tc>
                  <a:txBody>
                    <a:bodyPr/>
                    <a:lstStyle/>
                    <a:p>
                      <a:pPr algn="l" fontAlgn="b"/>
                      <a:endParaRPr lang="zh-CN" altLang="en-US" sz="900" b="0" i="0" u="none" strike="noStrike" dirty="0">
                        <a:effectLst/>
                        <a:latin typeface="Arial"/>
                      </a:endParaRPr>
                    </a:p>
                  </a:txBody>
                  <a:tcPr marL="8780" marR="8780" marT="8780" marB="0" anchor="b"/>
                </a:tc>
                <a:tc>
                  <a:txBody>
                    <a:bodyPr/>
                    <a:lstStyle/>
                    <a:p>
                      <a:pPr algn="l" fontAlgn="b"/>
                      <a:endParaRPr lang="zh-CN" altLang="en-US" sz="900" b="0" i="0" u="none" strike="noStrike" dirty="0">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r>
              <a:tr h="263909">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r>
              <a:tr h="294956">
                <a:tc>
                  <a:txBody>
                    <a:bodyPr/>
                    <a:lstStyle/>
                    <a:p>
                      <a:pPr algn="ctr" fontAlgn="ctr"/>
                      <a:r>
                        <a:rPr lang="zh-CN" altLang="en-US" sz="2000" u="none" strike="noStrike" dirty="0">
                          <a:effectLst/>
                        </a:rPr>
                        <a:t>使用状况</a:t>
                      </a:r>
                      <a:endParaRPr lang="zh-CN" altLang="en-US" sz="2000" b="0" i="0" u="none" strike="noStrike" dirty="0">
                        <a:solidFill>
                          <a:srgbClr val="FF0000"/>
                        </a:solidFill>
                        <a:effectLst/>
                        <a:latin typeface="Arial"/>
                      </a:endParaRPr>
                    </a:p>
                  </a:txBody>
                  <a:tcPr marL="8780" marR="8780" marT="8780" marB="0" anchor="ctr">
                    <a:solidFill>
                      <a:srgbClr val="83B66A"/>
                    </a:solidFill>
                  </a:tcPr>
                </a:tc>
                <a:tc>
                  <a:txBody>
                    <a:bodyPr/>
                    <a:lstStyle/>
                    <a:p>
                      <a:pPr algn="ctr" fontAlgn="ctr"/>
                      <a:r>
                        <a:rPr lang="zh-CN" altLang="en-US" sz="2000" u="none" strike="noStrike" dirty="0">
                          <a:effectLst/>
                        </a:rPr>
                        <a:t>产品序列号</a:t>
                      </a:r>
                      <a:endParaRPr lang="zh-CN" altLang="en-US" sz="2000" b="0" i="0" u="none" strike="noStrike" dirty="0">
                        <a:effectLst/>
                        <a:latin typeface="Arial"/>
                      </a:endParaRPr>
                    </a:p>
                  </a:txBody>
                  <a:tcPr marL="8780" marR="8780" marT="8780" marB="0" anchor="ctr">
                    <a:solidFill>
                      <a:srgbClr val="83B66A"/>
                    </a:solidFill>
                  </a:tcPr>
                </a:tc>
                <a:tc>
                  <a:txBody>
                    <a:bodyPr/>
                    <a:lstStyle/>
                    <a:p>
                      <a:pPr algn="ctr" fontAlgn="ctr"/>
                      <a:r>
                        <a:rPr lang="zh-CN" altLang="en-US" sz="2000" u="none" strike="noStrike" dirty="0">
                          <a:effectLst/>
                        </a:rPr>
                        <a:t>账面数量</a:t>
                      </a:r>
                      <a:endParaRPr lang="zh-CN" altLang="en-US" sz="2000" b="0" i="0" u="none" strike="noStrike" dirty="0">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账面价值</a:t>
                      </a:r>
                      <a:endParaRPr lang="zh-CN" altLang="en-US" sz="2000" b="0" i="0" u="none" strike="noStrike">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账面累计折旧</a:t>
                      </a:r>
                      <a:endParaRPr lang="zh-CN" altLang="en-US" sz="2000" b="0" i="0" u="none" strike="noStrike">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账面净值</a:t>
                      </a:r>
                      <a:endParaRPr lang="zh-CN" altLang="en-US" sz="2000" b="0" i="0" u="none" strike="noStrike">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取得方式</a:t>
                      </a:r>
                      <a:endParaRPr lang="zh-CN" altLang="en-US" sz="2000" b="0" i="0" u="none" strike="noStrike">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规格型号</a:t>
                      </a:r>
                      <a:endParaRPr lang="zh-CN" altLang="en-US" sz="2000" b="0" i="0" u="none" strike="noStrike">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计量单位</a:t>
                      </a:r>
                      <a:endParaRPr lang="zh-CN" altLang="en-US" sz="2000" b="0" i="0" u="none" strike="noStrike">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取得日期</a:t>
                      </a:r>
                      <a:endParaRPr lang="zh-CN" altLang="en-US" sz="2000" b="0" i="0" u="none" strike="noStrike">
                        <a:effectLst/>
                        <a:latin typeface="Arial"/>
                      </a:endParaRPr>
                    </a:p>
                  </a:txBody>
                  <a:tcPr marL="8780" marR="8780" marT="8780" marB="0" anchor="ctr">
                    <a:solidFill>
                      <a:srgbClr val="83B66A"/>
                    </a:solidFill>
                  </a:tcPr>
                </a:tc>
              </a:tr>
              <a:tr h="294956">
                <a:tc>
                  <a:txBody>
                    <a:bodyPr/>
                    <a:lstStyle/>
                    <a:p>
                      <a:pPr algn="ctr" fontAlgn="ctr"/>
                      <a:r>
                        <a:rPr lang="en-US" altLang="zh-CN" sz="2000" u="none" strike="noStrike">
                          <a:effectLst/>
                        </a:rPr>
                        <a:t>22</a:t>
                      </a:r>
                      <a:endParaRPr lang="en-US" altLang="zh-CN" sz="2000" b="0" i="0" u="none" strike="noStrike">
                        <a:solidFill>
                          <a:srgbClr val="FF0000"/>
                        </a:solidFill>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7</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12</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13</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14</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15</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5</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6</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8</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9</a:t>
                      </a:r>
                      <a:endParaRPr lang="en-US" altLang="zh-CN" sz="2000" b="0" i="0" u="none" strike="noStrike" dirty="0">
                        <a:effectLst/>
                        <a:latin typeface="Arial"/>
                      </a:endParaRPr>
                    </a:p>
                  </a:txBody>
                  <a:tcPr marL="8780" marR="8780" marT="8780" marB="0" anchor="ctr">
                    <a:solidFill>
                      <a:srgbClr val="83B66A"/>
                    </a:solidFill>
                  </a:tcPr>
                </a:tc>
              </a:tr>
              <a:tr h="263909">
                <a:tc>
                  <a:txBody>
                    <a:bodyPr/>
                    <a:lstStyle/>
                    <a:p>
                      <a:pPr algn="l" fontAlgn="b"/>
                      <a:endParaRPr lang="zh-CN" altLang="en-US" sz="900" b="0" i="0" u="none" strike="noStrike" dirty="0">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r>
              <a:tr h="263909">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c>
                  <a:txBody>
                    <a:bodyPr/>
                    <a:lstStyle/>
                    <a:p>
                      <a:pPr algn="l" fontAlgn="b"/>
                      <a:endParaRPr lang="zh-CN" altLang="en-US" sz="900" b="0" i="0" u="none" strike="noStrike">
                        <a:effectLst/>
                        <a:latin typeface="Arial"/>
                      </a:endParaRPr>
                    </a:p>
                  </a:txBody>
                  <a:tcPr marL="8780" marR="8780" marT="8780" marB="0" anchor="b"/>
                </a:tc>
              </a:tr>
              <a:tr h="589911">
                <a:tc>
                  <a:txBody>
                    <a:bodyPr/>
                    <a:lstStyle/>
                    <a:p>
                      <a:pPr algn="ctr" fontAlgn="ctr"/>
                      <a:r>
                        <a:rPr lang="zh-CN" altLang="en-US" sz="2000" u="none" strike="noStrike" dirty="0">
                          <a:effectLst/>
                        </a:rPr>
                        <a:t>财务入账日期</a:t>
                      </a:r>
                      <a:endParaRPr lang="zh-CN" altLang="en-US" sz="2000" b="0" i="0" u="none" strike="noStrike" dirty="0">
                        <a:effectLst/>
                        <a:latin typeface="Arial"/>
                      </a:endParaRPr>
                    </a:p>
                  </a:txBody>
                  <a:tcPr marL="8780" marR="8780" marT="8780" marB="0" anchor="ctr">
                    <a:solidFill>
                      <a:srgbClr val="83B66A"/>
                    </a:solidFill>
                  </a:tcPr>
                </a:tc>
                <a:tc>
                  <a:txBody>
                    <a:bodyPr/>
                    <a:lstStyle/>
                    <a:p>
                      <a:pPr algn="ctr" fontAlgn="ctr"/>
                      <a:r>
                        <a:rPr lang="zh-CN" altLang="en-US" sz="2000" u="none" strike="noStrike" dirty="0">
                          <a:effectLst/>
                        </a:rPr>
                        <a:t>价值类型</a:t>
                      </a:r>
                      <a:endParaRPr lang="zh-CN" altLang="en-US" sz="2000" b="0" i="0" u="none" strike="noStrike" dirty="0">
                        <a:effectLst/>
                        <a:latin typeface="Arial"/>
                      </a:endParaRPr>
                    </a:p>
                  </a:txBody>
                  <a:tcPr marL="8780" marR="8780" marT="8780" marB="0" anchor="ctr">
                    <a:solidFill>
                      <a:srgbClr val="83B66A"/>
                    </a:solidFill>
                  </a:tcPr>
                </a:tc>
                <a:tc>
                  <a:txBody>
                    <a:bodyPr/>
                    <a:lstStyle/>
                    <a:p>
                      <a:pPr algn="ctr" fontAlgn="ctr"/>
                      <a:r>
                        <a:rPr lang="zh-CN" altLang="en-US" sz="2000" u="none" strike="noStrike" dirty="0">
                          <a:effectLst/>
                        </a:rPr>
                        <a:t>存放地点</a:t>
                      </a:r>
                      <a:endParaRPr lang="zh-CN" altLang="en-US" sz="2000" b="0" i="0" u="none" strike="noStrike" dirty="0">
                        <a:effectLst/>
                        <a:latin typeface="Arial"/>
                      </a:endParaRPr>
                    </a:p>
                  </a:txBody>
                  <a:tcPr marL="8780" marR="8780" marT="8780" marB="0" anchor="ctr">
                    <a:solidFill>
                      <a:srgbClr val="83B66A"/>
                    </a:solidFill>
                  </a:tcPr>
                </a:tc>
                <a:tc>
                  <a:txBody>
                    <a:bodyPr/>
                    <a:lstStyle/>
                    <a:p>
                      <a:pPr algn="ctr" fontAlgn="ctr"/>
                      <a:r>
                        <a:rPr lang="zh-CN" altLang="en-US" sz="2000" u="none" strike="noStrike" dirty="0">
                          <a:effectLst/>
                        </a:rPr>
                        <a:t>使用部门</a:t>
                      </a:r>
                      <a:endParaRPr lang="zh-CN" altLang="en-US" sz="2000" b="0" i="0" u="none" strike="noStrike" dirty="0">
                        <a:effectLst/>
                        <a:latin typeface="Arial"/>
                      </a:endParaRPr>
                    </a:p>
                  </a:txBody>
                  <a:tcPr marL="8780" marR="8780" marT="8780" marB="0" anchor="ctr">
                    <a:solidFill>
                      <a:srgbClr val="83B66A"/>
                    </a:solidFill>
                  </a:tcPr>
                </a:tc>
                <a:tc>
                  <a:txBody>
                    <a:bodyPr/>
                    <a:lstStyle/>
                    <a:p>
                      <a:pPr algn="ctr" fontAlgn="ctr"/>
                      <a:r>
                        <a:rPr lang="zh-CN" altLang="en-US" sz="2000" u="none" strike="noStrike" dirty="0">
                          <a:effectLst/>
                        </a:rPr>
                        <a:t>使用人</a:t>
                      </a:r>
                      <a:endParaRPr lang="zh-CN" altLang="en-US" sz="2000" b="0" i="0" u="none" strike="noStrike" dirty="0">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原资产编号</a:t>
                      </a:r>
                      <a:endParaRPr lang="zh-CN" altLang="en-US" sz="2000" b="0" i="0" u="none" strike="noStrike">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备注</a:t>
                      </a:r>
                      <a:endParaRPr lang="zh-CN" altLang="en-US" sz="2000" b="0" i="0" u="none" strike="noStrike">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领用单位号</a:t>
                      </a:r>
                      <a:endParaRPr lang="zh-CN" altLang="en-US" sz="2000" b="0" i="0" u="none" strike="noStrike">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领用单位名</a:t>
                      </a:r>
                      <a:endParaRPr lang="zh-CN" altLang="en-US" sz="2000" b="0" i="0" u="none" strike="noStrike">
                        <a:effectLst/>
                        <a:latin typeface="Arial"/>
                      </a:endParaRPr>
                    </a:p>
                  </a:txBody>
                  <a:tcPr marL="8780" marR="8780" marT="8780" marB="0" anchor="ctr">
                    <a:solidFill>
                      <a:srgbClr val="83B66A"/>
                    </a:solidFill>
                  </a:tcPr>
                </a:tc>
                <a:tc>
                  <a:txBody>
                    <a:bodyPr/>
                    <a:lstStyle/>
                    <a:p>
                      <a:pPr algn="ctr" fontAlgn="ctr"/>
                      <a:r>
                        <a:rPr lang="zh-CN" altLang="en-US" sz="2000" u="none" strike="noStrike">
                          <a:effectLst/>
                        </a:rPr>
                        <a:t>原领用人</a:t>
                      </a:r>
                      <a:endParaRPr lang="zh-CN" altLang="en-US" sz="2000" b="0" i="0" u="none" strike="noStrike">
                        <a:effectLst/>
                        <a:latin typeface="Arial"/>
                      </a:endParaRPr>
                    </a:p>
                  </a:txBody>
                  <a:tcPr marL="8780" marR="8780" marT="8780" marB="0" anchor="ctr">
                    <a:solidFill>
                      <a:srgbClr val="83B66A"/>
                    </a:solidFill>
                  </a:tcPr>
                </a:tc>
              </a:tr>
              <a:tr h="294956">
                <a:tc>
                  <a:txBody>
                    <a:bodyPr/>
                    <a:lstStyle/>
                    <a:p>
                      <a:pPr algn="ctr" fontAlgn="ctr"/>
                      <a:r>
                        <a:rPr lang="en-US" altLang="zh-CN" sz="2000" u="none" strike="noStrike">
                          <a:effectLst/>
                        </a:rPr>
                        <a:t>10</a:t>
                      </a:r>
                      <a:endParaRPr lang="en-US" altLang="zh-CN" sz="2000" b="0" i="0" u="none" strike="noStrike">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11</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a:effectLst/>
                        </a:rPr>
                        <a:t>23</a:t>
                      </a:r>
                      <a:endParaRPr lang="en-US" altLang="zh-CN" sz="2000" b="0" i="0" u="none" strike="noStrike">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24</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25</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26</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27</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28</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29</a:t>
                      </a:r>
                      <a:endParaRPr lang="en-US" altLang="zh-CN" sz="2000" b="0" i="0" u="none" strike="noStrike" dirty="0">
                        <a:effectLst/>
                        <a:latin typeface="Arial"/>
                      </a:endParaRPr>
                    </a:p>
                  </a:txBody>
                  <a:tcPr marL="8780" marR="8780" marT="8780" marB="0" anchor="ctr">
                    <a:solidFill>
                      <a:srgbClr val="83B66A"/>
                    </a:solidFill>
                  </a:tcPr>
                </a:tc>
                <a:tc>
                  <a:txBody>
                    <a:bodyPr/>
                    <a:lstStyle/>
                    <a:p>
                      <a:pPr algn="ctr" fontAlgn="ctr"/>
                      <a:r>
                        <a:rPr lang="en-US" altLang="zh-CN" sz="2000" u="none" strike="noStrike" dirty="0">
                          <a:effectLst/>
                        </a:rPr>
                        <a:t>30</a:t>
                      </a:r>
                      <a:endParaRPr lang="en-US" altLang="zh-CN" sz="2000" b="0" i="0" u="none" strike="noStrike" dirty="0">
                        <a:effectLst/>
                        <a:latin typeface="Arial"/>
                      </a:endParaRPr>
                    </a:p>
                  </a:txBody>
                  <a:tcPr marL="8780" marR="8780" marT="8780" marB="0" anchor="ctr">
                    <a:solidFill>
                      <a:srgbClr val="83B66A"/>
                    </a:solidFill>
                  </a:tcPr>
                </a:tc>
              </a:tr>
            </a:tbl>
          </a:graphicData>
        </a:graphic>
      </p:graphicFrame>
    </p:spTree>
    <p:extLst>
      <p:ext uri="{BB962C8B-B14F-4D97-AF65-F5344CB8AC3E}">
        <p14:creationId xmlns:p14="http://schemas.microsoft.com/office/powerpoint/2010/main" val="3533110603"/>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四</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相关报表填写说明</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796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（三）设备盘盈申报表</a:t>
            </a:r>
            <a:endParaRPr lang="zh-CN" altLang="zh-CN" sz="2600"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33110603"/>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四</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相关报表填写说明</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7" y="1830889"/>
            <a:ext cx="8269941" cy="3924151"/>
          </a:xfrm>
          <a:prstGeom prst="rect">
            <a:avLst/>
          </a:prstGeom>
        </p:spPr>
        <p:txBody>
          <a:bodyPr wrap="square">
            <a:spAutoFit/>
          </a:bodyPr>
          <a:lstStyle/>
          <a:p>
            <a:pPr>
              <a:lnSpc>
                <a:spcPct val="150000"/>
              </a:lnSpc>
            </a:pPr>
            <a:r>
              <a:rPr lang="zh-CN" altLang="en-US" sz="2600" dirty="0">
                <a:solidFill>
                  <a:schemeClr val="tx1"/>
                </a:solidFill>
                <a:latin typeface="黑体" panose="02010609060101010101" pitchFamily="49" charset="-122"/>
                <a:ea typeface="黑体" panose="02010609060101010101" pitchFamily="49" charset="-122"/>
              </a:rPr>
              <a:t>（四</a:t>
            </a:r>
            <a:r>
              <a:rPr lang="zh-CN" altLang="en-US" sz="2600" dirty="0" smtClean="0">
                <a:solidFill>
                  <a:schemeClr val="tx1"/>
                </a:solidFill>
                <a:latin typeface="黑体" panose="02010609060101010101" pitchFamily="49" charset="-122"/>
                <a:ea typeface="黑体" panose="02010609060101010101" pitchFamily="49" charset="-122"/>
              </a:rPr>
              <a:t>）</a:t>
            </a:r>
            <a:r>
              <a:rPr lang="en-US" altLang="zh-CN" sz="2600" dirty="0" smtClean="0">
                <a:solidFill>
                  <a:srgbClr val="C00000"/>
                </a:solidFill>
                <a:latin typeface="黑体" panose="02010609060101010101" pitchFamily="49" charset="-122"/>
                <a:ea typeface="黑体" panose="02010609060101010101" pitchFamily="49" charset="-122"/>
              </a:rPr>
              <a:t>《</a:t>
            </a:r>
            <a:r>
              <a:rPr lang="zh-CN" altLang="zh-CN" sz="2600" dirty="0" smtClean="0">
                <a:solidFill>
                  <a:srgbClr val="C00000"/>
                </a:solidFill>
                <a:latin typeface="黑体" panose="02010609060101010101" pitchFamily="49" charset="-122"/>
                <a:ea typeface="黑体" panose="02010609060101010101" pitchFamily="49" charset="-122"/>
              </a:rPr>
              <a:t>设备（家具）清查登记表》</a:t>
            </a:r>
            <a:r>
              <a:rPr lang="zh-CN" altLang="zh-CN" sz="2600" dirty="0">
                <a:solidFill>
                  <a:srgbClr val="C00000"/>
                </a:solidFill>
                <a:latin typeface="黑体" panose="02010609060101010101" pitchFamily="49" charset="-122"/>
                <a:ea typeface="黑体" panose="02010609060101010101" pitchFamily="49" charset="-122"/>
              </a:rPr>
              <a:t>、《设备（家具）盘亏登记表》、《设备（家具）盘盈登记表》、《校外存放资产情况登记表》</a:t>
            </a:r>
            <a:r>
              <a:rPr lang="zh-CN" altLang="zh-CN" sz="2600" dirty="0">
                <a:solidFill>
                  <a:schemeClr val="tx1"/>
                </a:solidFill>
                <a:latin typeface="黑体" panose="02010609060101010101" pitchFamily="49" charset="-122"/>
                <a:ea typeface="黑体" panose="02010609060101010101" pitchFamily="49" charset="-122"/>
              </a:rPr>
              <a:t>等报表的填写要求可参照</a:t>
            </a:r>
            <a:r>
              <a:rPr lang="zh-CN" altLang="zh-CN" sz="2600" dirty="0">
                <a:solidFill>
                  <a:srgbClr val="C00000"/>
                </a:solidFill>
                <a:latin typeface="黑体" panose="02010609060101010101" pitchFamily="49" charset="-122"/>
                <a:ea typeface="黑体" panose="02010609060101010101" pitchFamily="49" charset="-122"/>
              </a:rPr>
              <a:t>《设备（家具）清查盘点表》</a:t>
            </a:r>
            <a:r>
              <a:rPr lang="zh-CN" altLang="zh-CN" sz="2600" dirty="0" smtClean="0">
                <a:solidFill>
                  <a:schemeClr val="tx1"/>
                </a:solidFill>
                <a:latin typeface="黑体" panose="02010609060101010101" pitchFamily="49" charset="-122"/>
                <a:ea typeface="黑体" panose="02010609060101010101" pitchFamily="49" charset="-122"/>
              </a:rPr>
              <a:t>。</a:t>
            </a:r>
            <a:endParaRPr lang="en-US" altLang="zh-CN" sz="2600" dirty="0" smtClean="0">
              <a:solidFill>
                <a:schemeClr val="tx1"/>
              </a:solidFill>
              <a:latin typeface="黑体" panose="02010609060101010101" pitchFamily="49" charset="-122"/>
              <a:ea typeface="黑体" panose="02010609060101010101" pitchFamily="49" charset="-122"/>
            </a:endParaRPr>
          </a:p>
          <a:p>
            <a:pPr>
              <a:lnSpc>
                <a:spcPct val="150000"/>
              </a:lnSpc>
            </a:pPr>
            <a:endParaRPr lang="en-US" altLang="zh-CN" sz="1000" dirty="0">
              <a:solidFill>
                <a:schemeClr val="tx1"/>
              </a:solidFill>
              <a:latin typeface="黑体" panose="02010609060101010101" pitchFamily="49" charset="-122"/>
              <a:ea typeface="黑体" panose="02010609060101010101" pitchFamily="49" charset="-122"/>
            </a:endParaRPr>
          </a:p>
          <a:p>
            <a:pPr>
              <a:lnSpc>
                <a:spcPct val="150000"/>
              </a:lnSpc>
            </a:pPr>
            <a:r>
              <a:rPr lang="zh-CN" altLang="zh-CN" sz="2600" dirty="0" smtClean="0">
                <a:solidFill>
                  <a:schemeClr val="tx1"/>
                </a:solidFill>
                <a:latin typeface="黑体" panose="02010609060101010101" pitchFamily="49" charset="-122"/>
                <a:ea typeface="黑体" panose="02010609060101010101" pitchFamily="49" charset="-122"/>
              </a:rPr>
              <a:t>特别说明：</a:t>
            </a:r>
            <a:r>
              <a:rPr lang="zh-CN" altLang="zh-CN" sz="2600" dirty="0">
                <a:solidFill>
                  <a:schemeClr val="tx1"/>
                </a:solidFill>
                <a:latin typeface="黑体" panose="02010609060101010101" pitchFamily="49" charset="-122"/>
                <a:ea typeface="黑体" panose="02010609060101010101" pitchFamily="49" charset="-122"/>
              </a:rPr>
              <a:t>上述表格中的“</a:t>
            </a:r>
            <a:r>
              <a:rPr lang="zh-CN" altLang="zh-CN" sz="2600" dirty="0">
                <a:solidFill>
                  <a:srgbClr val="C00000"/>
                </a:solidFill>
                <a:latin typeface="黑体" panose="02010609060101010101" pitchFamily="49" charset="-122"/>
                <a:ea typeface="黑体" panose="02010609060101010101" pitchFamily="49" charset="-122"/>
              </a:rPr>
              <a:t>使用人</a:t>
            </a:r>
            <a:r>
              <a:rPr lang="zh-CN" altLang="zh-CN" sz="2600" dirty="0">
                <a:solidFill>
                  <a:schemeClr val="tx1"/>
                </a:solidFill>
                <a:latin typeface="黑体" panose="02010609060101010101" pitchFamily="49" charset="-122"/>
                <a:ea typeface="黑体" panose="02010609060101010101" pitchFamily="49" charset="-122"/>
              </a:rPr>
              <a:t>”列在电子版报表中可直接填写，纸质版报表必须</a:t>
            </a:r>
            <a:r>
              <a:rPr lang="zh-CN" altLang="zh-CN" sz="2600" dirty="0">
                <a:solidFill>
                  <a:srgbClr val="C00000"/>
                </a:solidFill>
                <a:latin typeface="黑体" panose="02010609060101010101" pitchFamily="49" charset="-122"/>
                <a:ea typeface="黑体" panose="02010609060101010101" pitchFamily="49" charset="-122"/>
              </a:rPr>
              <a:t>本人手写签名</a:t>
            </a:r>
            <a:r>
              <a:rPr lang="zh-CN" altLang="zh-CN" sz="2600" dirty="0">
                <a:solidFill>
                  <a:schemeClr val="tx1"/>
                </a:solidFill>
                <a:latin typeface="黑体" panose="02010609060101010101" pitchFamily="49" charset="-122"/>
                <a:ea typeface="黑体" panose="02010609060101010101" pitchFamily="49" charset="-122"/>
              </a:rPr>
              <a:t>。</a:t>
            </a:r>
          </a:p>
        </p:txBody>
      </p:sp>
    </p:spTree>
    <p:extLst>
      <p:ext uri="{BB962C8B-B14F-4D97-AF65-F5344CB8AC3E}">
        <p14:creationId xmlns:p14="http://schemas.microsoft.com/office/powerpoint/2010/main" val="3533110603"/>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四</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相关报表填写说明</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992254"/>
            <a:ext cx="8269941" cy="1892826"/>
          </a:xfrm>
          <a:prstGeom prst="rect">
            <a:avLst/>
          </a:prstGeom>
        </p:spPr>
        <p:txBody>
          <a:bodyPr wrap="square">
            <a:spAutoFit/>
          </a:bodyPr>
          <a:lstStyle/>
          <a:p>
            <a:pPr>
              <a:lnSpc>
                <a:spcPct val="150000"/>
              </a:lnSpc>
            </a:pPr>
            <a:r>
              <a:rPr lang="zh-CN" altLang="en-US" sz="2600" dirty="0" smtClean="0">
                <a:solidFill>
                  <a:schemeClr val="tx1"/>
                </a:solidFill>
                <a:latin typeface="黑体" panose="02010609060101010101" pitchFamily="49" charset="-122"/>
                <a:ea typeface="黑体" panose="02010609060101010101" pitchFamily="49" charset="-122"/>
              </a:rPr>
              <a:t>（五）</a:t>
            </a:r>
            <a:r>
              <a:rPr lang="en-US" altLang="zh-CN" sz="2600" dirty="0" smtClean="0">
                <a:solidFill>
                  <a:srgbClr val="C00000"/>
                </a:solidFill>
                <a:latin typeface="黑体" panose="02010609060101010101" pitchFamily="49" charset="-122"/>
                <a:ea typeface="黑体" panose="02010609060101010101" pitchFamily="49" charset="-122"/>
              </a:rPr>
              <a:t>《</a:t>
            </a:r>
            <a:r>
              <a:rPr lang="zh-CN" altLang="en-US" sz="2600" dirty="0" smtClean="0">
                <a:solidFill>
                  <a:srgbClr val="C00000"/>
                </a:solidFill>
                <a:latin typeface="黑体" panose="02010609060101010101" pitchFamily="49" charset="-122"/>
                <a:ea typeface="黑体" panose="02010609060101010101" pitchFamily="49" charset="-122"/>
              </a:rPr>
              <a:t>设备损失申报表</a:t>
            </a:r>
            <a:r>
              <a:rPr lang="en-US" altLang="zh-CN" sz="2600" dirty="0" smtClean="0">
                <a:solidFill>
                  <a:srgbClr val="C00000"/>
                </a:solidFill>
                <a:latin typeface="黑体" panose="02010609060101010101" pitchFamily="49" charset="-122"/>
                <a:ea typeface="黑体" panose="02010609060101010101" pitchFamily="49" charset="-122"/>
              </a:rPr>
              <a:t>》</a:t>
            </a:r>
            <a:r>
              <a:rPr lang="zh-CN" altLang="en-US" sz="2600" dirty="0" smtClean="0">
                <a:solidFill>
                  <a:srgbClr val="C00000"/>
                </a:solidFill>
                <a:latin typeface="黑体" panose="02010609060101010101" pitchFamily="49" charset="-122"/>
                <a:ea typeface="黑体" panose="02010609060101010101" pitchFamily="49" charset="-122"/>
              </a:rPr>
              <a:t>、</a:t>
            </a:r>
            <a:r>
              <a:rPr lang="en-US" altLang="zh-CN" sz="2600" dirty="0" smtClean="0">
                <a:solidFill>
                  <a:srgbClr val="C00000"/>
                </a:solidFill>
                <a:latin typeface="黑体" panose="02010609060101010101" pitchFamily="49" charset="-122"/>
                <a:ea typeface="黑体" panose="02010609060101010101" pitchFamily="49" charset="-122"/>
              </a:rPr>
              <a:t>《</a:t>
            </a:r>
            <a:r>
              <a:rPr lang="zh-CN" altLang="en-US" sz="2600" dirty="0" smtClean="0">
                <a:solidFill>
                  <a:srgbClr val="C00000"/>
                </a:solidFill>
                <a:latin typeface="黑体" panose="02010609060101010101" pitchFamily="49" charset="-122"/>
                <a:ea typeface="黑体" panose="02010609060101010101" pitchFamily="49" charset="-122"/>
              </a:rPr>
              <a:t>家具盘</a:t>
            </a:r>
            <a:r>
              <a:rPr lang="zh-CN" altLang="en-US" sz="2600" dirty="0" smtClean="0">
                <a:solidFill>
                  <a:srgbClr val="C00000"/>
                </a:solidFill>
                <a:latin typeface="黑体" panose="02010609060101010101" pitchFamily="49" charset="-122"/>
                <a:ea typeface="黑体" panose="02010609060101010101" pitchFamily="49" charset="-122"/>
              </a:rPr>
              <a:t>盈申报表</a:t>
            </a:r>
            <a:r>
              <a:rPr lang="en-US" altLang="zh-CN" sz="2600" dirty="0" smtClean="0">
                <a:solidFill>
                  <a:srgbClr val="C00000"/>
                </a:solidFill>
                <a:latin typeface="黑体" panose="02010609060101010101" pitchFamily="49" charset="-122"/>
                <a:ea typeface="黑体" panose="02010609060101010101" pitchFamily="49" charset="-122"/>
              </a:rPr>
              <a:t>》</a:t>
            </a:r>
            <a:r>
              <a:rPr lang="zh-CN" altLang="en-US" sz="2600" dirty="0" smtClean="0">
                <a:solidFill>
                  <a:srgbClr val="C00000"/>
                </a:solidFill>
                <a:latin typeface="黑体" panose="02010609060101010101" pitchFamily="49" charset="-122"/>
                <a:ea typeface="黑体" panose="02010609060101010101" pitchFamily="49" charset="-122"/>
              </a:rPr>
              <a:t>、</a:t>
            </a:r>
            <a:r>
              <a:rPr lang="en-US" altLang="zh-CN" sz="2600" dirty="0" smtClean="0">
                <a:solidFill>
                  <a:srgbClr val="C00000"/>
                </a:solidFill>
                <a:latin typeface="黑体" panose="02010609060101010101" pitchFamily="49" charset="-122"/>
                <a:ea typeface="黑体" panose="02010609060101010101" pitchFamily="49" charset="-122"/>
              </a:rPr>
              <a:t>《</a:t>
            </a:r>
            <a:r>
              <a:rPr lang="zh-CN" altLang="en-US" sz="2600" dirty="0" smtClean="0">
                <a:solidFill>
                  <a:srgbClr val="C00000"/>
                </a:solidFill>
                <a:latin typeface="黑体" panose="02010609060101010101" pitchFamily="49" charset="-122"/>
                <a:ea typeface="黑体" panose="02010609060101010101" pitchFamily="49" charset="-122"/>
              </a:rPr>
              <a:t>家具损失申报</a:t>
            </a:r>
            <a:r>
              <a:rPr lang="zh-CN" altLang="en-US" sz="2600" dirty="0" smtClean="0">
                <a:solidFill>
                  <a:srgbClr val="C00000"/>
                </a:solidFill>
                <a:latin typeface="黑体" panose="02010609060101010101" pitchFamily="49" charset="-122"/>
                <a:ea typeface="黑体" panose="02010609060101010101" pitchFamily="49" charset="-122"/>
              </a:rPr>
              <a:t>表</a:t>
            </a:r>
            <a:r>
              <a:rPr lang="en-US" altLang="zh-CN" sz="2600" dirty="0" smtClean="0">
                <a:solidFill>
                  <a:srgbClr val="C00000"/>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等报表的填写要求可以参照</a:t>
            </a:r>
            <a:r>
              <a:rPr lang="en-US" altLang="zh-CN" sz="2600" dirty="0" smtClean="0">
                <a:solidFill>
                  <a:srgbClr val="C00000"/>
                </a:solidFill>
                <a:latin typeface="黑体" panose="02010609060101010101" pitchFamily="49" charset="-122"/>
                <a:ea typeface="黑体" panose="02010609060101010101" pitchFamily="49" charset="-122"/>
              </a:rPr>
              <a:t>《</a:t>
            </a:r>
            <a:r>
              <a:rPr lang="zh-CN" altLang="en-US" sz="2600" dirty="0" smtClean="0">
                <a:solidFill>
                  <a:srgbClr val="C00000"/>
                </a:solidFill>
                <a:latin typeface="黑体" panose="02010609060101010101" pitchFamily="49" charset="-122"/>
                <a:ea typeface="黑体" panose="02010609060101010101" pitchFamily="49" charset="-122"/>
              </a:rPr>
              <a:t>设备盘盈申报表</a:t>
            </a:r>
            <a:r>
              <a:rPr lang="en-US" altLang="zh-CN" sz="2600" dirty="0" smtClean="0">
                <a:solidFill>
                  <a:srgbClr val="C00000"/>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a:t>
            </a:r>
            <a:endParaRPr lang="zh-CN" altLang="zh-CN" sz="2600"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33110603"/>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矩形 4"/>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五</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相关资料获取方式</a:t>
            </a:r>
            <a:endParaRPr lang="zh-CN" altLang="en-US" sz="2600" dirty="0">
              <a:solidFill>
                <a:schemeClr val="tx1"/>
              </a:solidFill>
              <a:latin typeface="黑体" panose="02010609060101010101" pitchFamily="49" charset="-122"/>
              <a:ea typeface="黑体" panose="02010609060101010101" pitchFamily="49" charset="-122"/>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18" y="2050404"/>
            <a:ext cx="7436224" cy="468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510988" y="155796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（一）国资处主页专栏</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8" name="椭圆 7"/>
          <p:cNvSpPr/>
          <p:nvPr/>
        </p:nvSpPr>
        <p:spPr bwMode="auto">
          <a:xfrm>
            <a:off x="327818" y="3563471"/>
            <a:ext cx="2106100" cy="685800"/>
          </a:xfrm>
          <a:prstGeom prst="ellipse">
            <a:avLst/>
          </a:prstGeom>
          <a:noFill/>
          <a:ln w="76200" cap="flat" cmpd="sng" algn="ctr">
            <a:solidFill>
              <a:schemeClr val="tx2">
                <a:lumMod val="60000"/>
                <a:lumOff val="4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CN" altLang="en-US" sz="1800" b="1" i="0" u="none" strike="noStrike" cap="none" normalizeH="0" baseline="0" smtClean="0">
              <a:ln>
                <a:noFill/>
              </a:ln>
              <a:solidFill>
                <a:schemeClr val="bg1"/>
              </a:solidFill>
              <a:effectLst/>
              <a:latin typeface="Arial" pitchFamily="34" charset="0"/>
            </a:endParaRPr>
          </a:p>
        </p:txBody>
      </p:sp>
      <p:sp>
        <p:nvSpPr>
          <p:cNvPr id="9" name="右箭头 8"/>
          <p:cNvSpPr/>
          <p:nvPr/>
        </p:nvSpPr>
        <p:spPr bwMode="auto">
          <a:xfrm rot="7270965">
            <a:off x="2075603" y="2850566"/>
            <a:ext cx="807800" cy="724826"/>
          </a:xfrm>
          <a:prstGeom prst="rightArrow">
            <a:avLst/>
          </a:prstGeom>
          <a:solidFill>
            <a:srgbClr val="C00000"/>
          </a:solidFill>
          <a:ln w="9525" cap="flat" cmpd="sng" algn="ctr">
            <a:solidFill>
              <a:schemeClr val="tx2">
                <a:lumMod val="60000"/>
                <a:lumOff val="4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CN" altLang="en-US" sz="1800" b="1" i="0" u="none" strike="noStrike" cap="none" normalizeH="0" baseline="0" smtClean="0">
              <a:ln>
                <a:noFill/>
              </a:ln>
              <a:solidFill>
                <a:schemeClr val="bg1"/>
              </a:solidFill>
              <a:effectLst/>
              <a:latin typeface="Arial" pitchFamily="34"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484" y="1804182"/>
            <a:ext cx="4827493" cy="452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15930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219483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工作流程</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4744"/>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（一）单位自查</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1037679" y="2097158"/>
            <a:ext cx="2196435"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 </a:t>
            </a:r>
            <a:r>
              <a:rPr lang="en-US" altLang="zh-CN" sz="2600" dirty="0" smtClean="0">
                <a:solidFill>
                  <a:schemeClr val="tx1"/>
                </a:solidFill>
                <a:latin typeface="黑体" panose="02010609060101010101" pitchFamily="49" charset="-122"/>
                <a:ea typeface="黑体" panose="02010609060101010101" pitchFamily="49" charset="-122"/>
              </a:rPr>
              <a:t>2</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清点核对</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510988" y="2589601"/>
            <a:ext cx="8458200" cy="3073534"/>
          </a:xfrm>
          <a:prstGeom prst="rect">
            <a:avLst/>
          </a:prstGeom>
        </p:spPr>
        <p:txBody>
          <a:bodyPr wrap="square">
            <a:spAutoFit/>
          </a:bodyPr>
          <a:lstStyle/>
          <a:p>
            <a:pPr>
              <a:lnSpc>
                <a:spcPct val="150000"/>
              </a:lnSpc>
            </a:pPr>
            <a:r>
              <a:rPr lang="en-US" altLang="zh-CN" sz="2200" dirty="0" smtClean="0">
                <a:solidFill>
                  <a:schemeClr val="tx1"/>
                </a:solidFill>
              </a:rPr>
              <a:t>        </a:t>
            </a:r>
            <a:r>
              <a:rPr lang="zh-CN" altLang="zh-CN" sz="2200" dirty="0" smtClean="0">
                <a:solidFill>
                  <a:schemeClr val="tx1"/>
                </a:solidFill>
              </a:rPr>
              <a:t>各单位</a:t>
            </a:r>
            <a:r>
              <a:rPr lang="zh-CN" altLang="zh-CN" sz="2200" dirty="0">
                <a:solidFill>
                  <a:schemeClr val="tx1"/>
                </a:solidFill>
              </a:rPr>
              <a:t>组织本单位人员依据下发的设备（家具）、低值设备台账逐一进行清点核实</a:t>
            </a:r>
            <a:r>
              <a:rPr lang="zh-CN" altLang="zh-CN" sz="2200" dirty="0" smtClean="0">
                <a:solidFill>
                  <a:schemeClr val="tx1"/>
                </a:solidFill>
              </a:rPr>
              <a:t>。</a:t>
            </a:r>
            <a:endParaRPr lang="en-US" altLang="zh-CN" sz="2200" dirty="0" smtClean="0">
              <a:solidFill>
                <a:schemeClr val="tx1"/>
              </a:solidFill>
            </a:endParaRPr>
          </a:p>
          <a:p>
            <a:pPr>
              <a:lnSpc>
                <a:spcPct val="150000"/>
              </a:lnSpc>
            </a:pPr>
            <a:r>
              <a:rPr lang="en-US" altLang="zh-CN" sz="2200" dirty="0" smtClean="0">
                <a:solidFill>
                  <a:schemeClr val="tx1"/>
                </a:solidFill>
              </a:rPr>
              <a:t>        </a:t>
            </a:r>
            <a:r>
              <a:rPr lang="zh-CN" altLang="zh-CN" sz="2200" dirty="0" smtClean="0">
                <a:solidFill>
                  <a:schemeClr val="tx1"/>
                </a:solidFill>
              </a:rPr>
              <a:t>清点</a:t>
            </a:r>
            <a:r>
              <a:rPr lang="zh-CN" altLang="zh-CN" sz="2200" dirty="0">
                <a:solidFill>
                  <a:schemeClr val="tx1"/>
                </a:solidFill>
              </a:rPr>
              <a:t>过程中，要做到以账对物，以物对账</a:t>
            </a:r>
            <a:r>
              <a:rPr lang="zh-CN" altLang="zh-CN" sz="2200" dirty="0" smtClean="0">
                <a:solidFill>
                  <a:schemeClr val="tx1"/>
                </a:solidFill>
              </a:rPr>
              <a:t>。</a:t>
            </a:r>
            <a:endParaRPr lang="en-US" altLang="zh-CN" sz="2200" dirty="0" smtClean="0">
              <a:solidFill>
                <a:schemeClr val="tx1"/>
              </a:solidFill>
            </a:endParaRPr>
          </a:p>
          <a:p>
            <a:pPr>
              <a:lnSpc>
                <a:spcPct val="150000"/>
              </a:lnSpc>
            </a:pPr>
            <a:r>
              <a:rPr lang="en-US" altLang="zh-CN" sz="2200" dirty="0" smtClean="0">
                <a:solidFill>
                  <a:schemeClr val="tx1"/>
                </a:solidFill>
              </a:rPr>
              <a:t>        </a:t>
            </a:r>
            <a:r>
              <a:rPr lang="zh-CN" altLang="zh-CN" sz="2200" dirty="0" smtClean="0">
                <a:solidFill>
                  <a:schemeClr val="tx1"/>
                </a:solidFill>
              </a:rPr>
              <a:t>标签</a:t>
            </a:r>
            <a:r>
              <a:rPr lang="zh-CN" altLang="zh-CN" sz="2200" dirty="0">
                <a:solidFill>
                  <a:schemeClr val="tx1"/>
                </a:solidFill>
              </a:rPr>
              <a:t>脱落、编码不清或未张贴到位的，请及时报本单位专职资产管理员，各二级单位统一汇总后到国资处打印资产条码标签并张贴在对应设备（家具）上。</a:t>
            </a:r>
            <a:endParaRPr lang="zh-CN" altLang="en-US" sz="2200" dirty="0">
              <a:solidFill>
                <a:schemeClr val="tx1"/>
              </a:solidFill>
            </a:endParaRPr>
          </a:p>
        </p:txBody>
      </p:sp>
    </p:spTree>
    <p:extLst>
      <p:ext uri="{BB962C8B-B14F-4D97-AF65-F5344CB8AC3E}">
        <p14:creationId xmlns:p14="http://schemas.microsoft.com/office/powerpoint/2010/main" val="3091159305"/>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五</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相关资料获取方式</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7961"/>
            <a:ext cx="1861407"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en-US" altLang="zh-CN" sz="2600" dirty="0" smtClean="0">
                <a:solidFill>
                  <a:schemeClr val="tx1"/>
                </a:solidFill>
                <a:latin typeface="黑体" panose="02010609060101010101" pitchFamily="49" charset="-122"/>
                <a:ea typeface="黑体" panose="02010609060101010101" pitchFamily="49" charset="-122"/>
              </a:rPr>
              <a:t>QQ</a:t>
            </a:r>
            <a:r>
              <a:rPr lang="zh-CN" altLang="en-US" sz="2600" dirty="0" smtClean="0">
                <a:solidFill>
                  <a:schemeClr val="tx1"/>
                </a:solidFill>
                <a:latin typeface="黑体" panose="02010609060101010101" pitchFamily="49" charset="-122"/>
                <a:ea typeface="黑体" panose="02010609060101010101" pitchFamily="49" charset="-122"/>
              </a:rPr>
              <a:t>群</a:t>
            </a:r>
            <a:endParaRPr lang="zh-CN" altLang="en-US" sz="2600" dirty="0">
              <a:solidFill>
                <a:schemeClr val="tx1"/>
              </a:solidFill>
              <a:latin typeface="黑体" panose="02010609060101010101" pitchFamily="49" charset="-122"/>
              <a:ea typeface="黑体" panose="02010609060101010101" pitchFamily="49" charset="-122"/>
            </a:endParaRPr>
          </a:p>
        </p:txBody>
      </p:sp>
      <p:pic>
        <p:nvPicPr>
          <p:cNvPr id="2050" name="Picture 2" descr="C:\Users\SBK\Desktop\2016年资产清查群二维码.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541" y="1804182"/>
            <a:ext cx="3375212" cy="433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59305"/>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353494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五</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相关资料获取方式</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7961"/>
            <a:ext cx="1859805"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（三）电话</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1264022" y="2320269"/>
            <a:ext cx="6347012" cy="1596206"/>
          </a:xfrm>
          <a:prstGeom prst="rect">
            <a:avLst/>
          </a:prstGeom>
        </p:spPr>
        <p:txBody>
          <a:bodyPr wrap="square">
            <a:spAutoFit/>
          </a:bodyPr>
          <a:lstStyle/>
          <a:p>
            <a:pPr>
              <a:lnSpc>
                <a:spcPts val="3000"/>
              </a:lnSpc>
            </a:pPr>
            <a:r>
              <a:rPr lang="en-US" altLang="zh-CN" sz="2200" dirty="0">
                <a:solidFill>
                  <a:schemeClr val="tx1"/>
                </a:solidFill>
              </a:rPr>
              <a:t>1</a:t>
            </a:r>
            <a:r>
              <a:rPr lang="zh-CN" altLang="zh-CN" sz="2200" dirty="0">
                <a:solidFill>
                  <a:schemeClr val="tx1"/>
                </a:solidFill>
              </a:rPr>
              <a:t>、青岛校区：</a:t>
            </a:r>
          </a:p>
          <a:p>
            <a:pPr>
              <a:lnSpc>
                <a:spcPts val="3000"/>
              </a:lnSpc>
            </a:pPr>
            <a:r>
              <a:rPr lang="zh-CN" altLang="zh-CN" sz="2200" dirty="0">
                <a:solidFill>
                  <a:schemeClr val="tx1"/>
                </a:solidFill>
              </a:rPr>
              <a:t>联系人：李彬</a:t>
            </a:r>
            <a:r>
              <a:rPr lang="en-US" altLang="zh-CN" sz="2200" dirty="0">
                <a:solidFill>
                  <a:schemeClr val="tx1"/>
                </a:solidFill>
              </a:rPr>
              <a:t>  </a:t>
            </a:r>
            <a:r>
              <a:rPr lang="zh-CN" altLang="zh-CN" sz="2200" dirty="0">
                <a:solidFill>
                  <a:schemeClr val="tx1"/>
                </a:solidFill>
              </a:rPr>
              <a:t>张超</a:t>
            </a:r>
          </a:p>
          <a:p>
            <a:pPr>
              <a:lnSpc>
                <a:spcPts val="3000"/>
              </a:lnSpc>
            </a:pPr>
            <a:r>
              <a:rPr lang="zh-CN" altLang="zh-CN" sz="2200" dirty="0">
                <a:solidFill>
                  <a:schemeClr val="tx1"/>
                </a:solidFill>
              </a:rPr>
              <a:t>联系电话：</a:t>
            </a:r>
            <a:r>
              <a:rPr lang="en-US" altLang="zh-CN" sz="2200" dirty="0">
                <a:solidFill>
                  <a:schemeClr val="tx1"/>
                </a:solidFill>
              </a:rPr>
              <a:t>0532-86983586  0532-86981616</a:t>
            </a:r>
            <a:endParaRPr lang="zh-CN" altLang="zh-CN" sz="2200" dirty="0">
              <a:solidFill>
                <a:schemeClr val="tx1"/>
              </a:solidFill>
            </a:endParaRPr>
          </a:p>
          <a:p>
            <a:pPr>
              <a:lnSpc>
                <a:spcPts val="3000"/>
              </a:lnSpc>
            </a:pPr>
            <a:r>
              <a:rPr lang="zh-CN" altLang="zh-CN" sz="2200" dirty="0">
                <a:solidFill>
                  <a:schemeClr val="tx1"/>
                </a:solidFill>
              </a:rPr>
              <a:t>邮箱：</a:t>
            </a:r>
            <a:r>
              <a:rPr lang="en-US" altLang="zh-CN" sz="2200" dirty="0">
                <a:solidFill>
                  <a:schemeClr val="tx1"/>
                </a:solidFill>
              </a:rPr>
              <a:t>sbk@upc.edu.cn</a:t>
            </a:r>
            <a:endParaRPr lang="zh-CN" altLang="en-US" sz="2200" dirty="0">
              <a:solidFill>
                <a:schemeClr val="tx1"/>
              </a:solidFill>
            </a:endParaRPr>
          </a:p>
        </p:txBody>
      </p:sp>
      <p:sp>
        <p:nvSpPr>
          <p:cNvPr id="5" name="矩形 4"/>
          <p:cNvSpPr/>
          <p:nvPr/>
        </p:nvSpPr>
        <p:spPr>
          <a:xfrm>
            <a:off x="1264021" y="4069053"/>
            <a:ext cx="7167283" cy="1596206"/>
          </a:xfrm>
          <a:prstGeom prst="rect">
            <a:avLst/>
          </a:prstGeom>
        </p:spPr>
        <p:txBody>
          <a:bodyPr wrap="square">
            <a:spAutoFit/>
          </a:bodyPr>
          <a:lstStyle/>
          <a:p>
            <a:pPr>
              <a:lnSpc>
                <a:spcPts val="3000"/>
              </a:lnSpc>
            </a:pPr>
            <a:r>
              <a:rPr lang="en-US" altLang="zh-CN" sz="2200" dirty="0">
                <a:solidFill>
                  <a:schemeClr val="tx1"/>
                </a:solidFill>
              </a:rPr>
              <a:t>2</a:t>
            </a:r>
            <a:r>
              <a:rPr lang="zh-CN" altLang="zh-CN" sz="2200" dirty="0">
                <a:solidFill>
                  <a:schemeClr val="tx1"/>
                </a:solidFill>
              </a:rPr>
              <a:t>、东营校区：</a:t>
            </a:r>
          </a:p>
          <a:p>
            <a:pPr>
              <a:lnSpc>
                <a:spcPts val="3000"/>
              </a:lnSpc>
            </a:pPr>
            <a:r>
              <a:rPr lang="zh-CN" altLang="zh-CN" sz="2200" dirty="0">
                <a:solidFill>
                  <a:schemeClr val="tx1"/>
                </a:solidFill>
              </a:rPr>
              <a:t>联系人：赵伟</a:t>
            </a:r>
            <a:r>
              <a:rPr lang="en-US" altLang="zh-CN" sz="2200" dirty="0">
                <a:solidFill>
                  <a:schemeClr val="tx1"/>
                </a:solidFill>
              </a:rPr>
              <a:t>  </a:t>
            </a:r>
            <a:r>
              <a:rPr lang="zh-CN" altLang="zh-CN" sz="2200" dirty="0">
                <a:solidFill>
                  <a:schemeClr val="tx1"/>
                </a:solidFill>
              </a:rPr>
              <a:t>淡天俊</a:t>
            </a:r>
          </a:p>
          <a:p>
            <a:pPr>
              <a:lnSpc>
                <a:spcPts val="3000"/>
              </a:lnSpc>
            </a:pPr>
            <a:r>
              <a:rPr lang="zh-CN" altLang="zh-CN" sz="2200" dirty="0">
                <a:solidFill>
                  <a:schemeClr val="tx1"/>
                </a:solidFill>
              </a:rPr>
              <a:t>联系电话：</a:t>
            </a:r>
            <a:r>
              <a:rPr lang="en-US" altLang="zh-CN" sz="2200" dirty="0">
                <a:solidFill>
                  <a:schemeClr val="tx1"/>
                </a:solidFill>
              </a:rPr>
              <a:t>0546-8392598  0546-8391509</a:t>
            </a:r>
            <a:endParaRPr lang="zh-CN" altLang="zh-CN" sz="2200" dirty="0">
              <a:solidFill>
                <a:schemeClr val="tx1"/>
              </a:solidFill>
            </a:endParaRPr>
          </a:p>
          <a:p>
            <a:pPr>
              <a:lnSpc>
                <a:spcPts val="3000"/>
              </a:lnSpc>
            </a:pPr>
            <a:r>
              <a:rPr lang="zh-CN" altLang="zh-CN" sz="2200" dirty="0">
                <a:solidFill>
                  <a:schemeClr val="tx1"/>
                </a:solidFill>
              </a:rPr>
              <a:t>邮箱：</a:t>
            </a:r>
            <a:r>
              <a:rPr lang="en-US" altLang="zh-CN" sz="2200" dirty="0">
                <a:solidFill>
                  <a:schemeClr val="tx1"/>
                </a:solidFill>
              </a:rPr>
              <a:t>zhaowei@upc.edu.cn  dantjun@upc.edu.cn</a:t>
            </a:r>
            <a:endParaRPr lang="zh-CN" altLang="en-US" sz="2200" dirty="0">
              <a:solidFill>
                <a:schemeClr val="tx1"/>
              </a:solidFill>
            </a:endParaRPr>
          </a:p>
        </p:txBody>
      </p:sp>
    </p:spTree>
    <p:extLst>
      <p:ext uri="{BB962C8B-B14F-4D97-AF65-F5344CB8AC3E}">
        <p14:creationId xmlns:p14="http://schemas.microsoft.com/office/powerpoint/2010/main" val="2239300607"/>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矩形 1"/>
          <p:cNvSpPr/>
          <p:nvPr/>
        </p:nvSpPr>
        <p:spPr>
          <a:xfrm>
            <a:off x="3015154" y="2577369"/>
            <a:ext cx="3130152" cy="132343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8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谢  谢！</a:t>
            </a:r>
            <a:endParaRPr lang="zh-CN" altLang="en-US" sz="8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23930060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219483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工作流程</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（一）单位自查</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1037679" y="2095860"/>
            <a:ext cx="2196435"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 </a:t>
            </a:r>
            <a:r>
              <a:rPr lang="en-US" altLang="zh-CN" sz="2600" dirty="0" smtClean="0">
                <a:solidFill>
                  <a:schemeClr val="tx1"/>
                </a:solidFill>
                <a:latin typeface="黑体" panose="02010609060101010101" pitchFamily="49" charset="-122"/>
                <a:ea typeface="黑体" panose="02010609060101010101" pitchFamily="49" charset="-122"/>
              </a:rPr>
              <a:t>2</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清点核对</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1204992" y="3105835"/>
            <a:ext cx="7535596" cy="1615827"/>
          </a:xfrm>
          <a:prstGeom prst="rect">
            <a:avLst/>
          </a:prstGeom>
        </p:spPr>
        <p:txBody>
          <a:bodyPr wrap="square">
            <a:spAutoFit/>
          </a:bodyPr>
          <a:lstStyle/>
          <a:p>
            <a:pPr>
              <a:lnSpc>
                <a:spcPct val="150000"/>
              </a:lnSpc>
            </a:pPr>
            <a:r>
              <a:rPr lang="zh-CN" altLang="zh-CN" sz="2200" dirty="0">
                <a:solidFill>
                  <a:schemeClr val="tx1"/>
                </a:solidFill>
              </a:rPr>
              <a:t>账物相符的</a:t>
            </a:r>
            <a:r>
              <a:rPr lang="zh-CN" altLang="zh-CN" sz="2200" dirty="0" smtClean="0">
                <a:solidFill>
                  <a:schemeClr val="tx1"/>
                </a:solidFill>
              </a:rPr>
              <a:t>：</a:t>
            </a:r>
            <a:endParaRPr lang="en-US" altLang="zh-CN" sz="2200" dirty="0" smtClean="0">
              <a:solidFill>
                <a:schemeClr val="tx1"/>
              </a:solidFill>
            </a:endParaRPr>
          </a:p>
          <a:p>
            <a:pPr>
              <a:lnSpc>
                <a:spcPct val="150000"/>
              </a:lnSpc>
            </a:pPr>
            <a:r>
              <a:rPr lang="en-US" altLang="zh-CN" sz="2200" dirty="0" smtClean="0">
                <a:solidFill>
                  <a:schemeClr val="tx1"/>
                </a:solidFill>
              </a:rPr>
              <a:t>        </a:t>
            </a:r>
            <a:r>
              <a:rPr lang="zh-CN" altLang="zh-CN" sz="2200" dirty="0" smtClean="0">
                <a:solidFill>
                  <a:schemeClr val="tx1"/>
                </a:solidFill>
              </a:rPr>
              <a:t>填写</a:t>
            </a:r>
            <a:r>
              <a:rPr lang="zh-CN" altLang="zh-CN" sz="2200" dirty="0">
                <a:solidFill>
                  <a:srgbClr val="C00000"/>
                </a:solidFill>
              </a:rPr>
              <a:t>《设备（家具）清查盘点表》、《设备（家具）清查登记表》</a:t>
            </a:r>
            <a:r>
              <a:rPr lang="zh-CN" altLang="zh-CN" sz="2200" dirty="0">
                <a:solidFill>
                  <a:schemeClr val="tx1"/>
                </a:solidFill>
              </a:rPr>
              <a:t>。</a:t>
            </a:r>
            <a:endParaRPr lang="zh-CN" altLang="en-US" sz="2200" dirty="0">
              <a:solidFill>
                <a:schemeClr val="tx1"/>
              </a:solidFill>
            </a:endParaRPr>
          </a:p>
        </p:txBody>
      </p:sp>
    </p:spTree>
    <p:extLst>
      <p:ext uri="{BB962C8B-B14F-4D97-AF65-F5344CB8AC3E}">
        <p14:creationId xmlns:p14="http://schemas.microsoft.com/office/powerpoint/2010/main" val="309115930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219483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工作流程</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941294" y="2588303"/>
            <a:ext cx="8041342" cy="3293209"/>
          </a:xfrm>
          <a:prstGeom prst="rect">
            <a:avLst/>
          </a:prstGeom>
        </p:spPr>
        <p:txBody>
          <a:bodyPr wrap="square">
            <a:spAutoFit/>
          </a:bodyPr>
          <a:lstStyle/>
          <a:p>
            <a:pPr>
              <a:lnSpc>
                <a:spcPct val="150000"/>
              </a:lnSpc>
            </a:pPr>
            <a:r>
              <a:rPr lang="zh-CN" altLang="zh-CN" sz="2200" dirty="0">
                <a:solidFill>
                  <a:schemeClr val="tx1"/>
                </a:solidFill>
              </a:rPr>
              <a:t>有账无物（盘亏）的</a:t>
            </a:r>
            <a:r>
              <a:rPr lang="zh-CN" altLang="zh-CN" sz="2200" dirty="0" smtClean="0">
                <a:solidFill>
                  <a:schemeClr val="tx1"/>
                </a:solidFill>
              </a:rPr>
              <a:t>：</a:t>
            </a:r>
            <a:endParaRPr lang="en-US" altLang="zh-CN" sz="2200" dirty="0" smtClean="0">
              <a:solidFill>
                <a:schemeClr val="tx1"/>
              </a:solidFill>
            </a:endParaRPr>
          </a:p>
          <a:p>
            <a:pPr>
              <a:lnSpc>
                <a:spcPts val="3500"/>
              </a:lnSpc>
            </a:pPr>
            <a:r>
              <a:rPr lang="en-US" altLang="zh-CN" sz="2200" dirty="0" smtClean="0">
                <a:solidFill>
                  <a:schemeClr val="tx1"/>
                </a:solidFill>
              </a:rPr>
              <a:t>        </a:t>
            </a:r>
            <a:r>
              <a:rPr lang="zh-CN" altLang="zh-CN" sz="2200" dirty="0" smtClean="0">
                <a:solidFill>
                  <a:schemeClr val="tx1"/>
                </a:solidFill>
              </a:rPr>
              <a:t>填写</a:t>
            </a:r>
            <a:r>
              <a:rPr lang="zh-CN" altLang="zh-CN" sz="2200" dirty="0">
                <a:solidFill>
                  <a:srgbClr val="C00000"/>
                </a:solidFill>
              </a:rPr>
              <a:t>《设备（家具）清查盘点表》</a:t>
            </a:r>
            <a:r>
              <a:rPr lang="zh-CN" altLang="zh-CN" sz="2200" dirty="0">
                <a:solidFill>
                  <a:schemeClr val="tx1"/>
                </a:solidFill>
              </a:rPr>
              <a:t>并在相应的信息字段中注明</a:t>
            </a:r>
            <a:r>
              <a:rPr lang="zh-CN" altLang="zh-CN" sz="2200" dirty="0" smtClean="0">
                <a:solidFill>
                  <a:schemeClr val="tx1"/>
                </a:solidFill>
              </a:rPr>
              <a:t>。</a:t>
            </a:r>
            <a:endParaRPr lang="en-US" altLang="zh-CN" sz="2200" dirty="0" smtClean="0">
              <a:solidFill>
                <a:schemeClr val="tx1"/>
              </a:solidFill>
            </a:endParaRPr>
          </a:p>
          <a:p>
            <a:pPr>
              <a:lnSpc>
                <a:spcPts val="3500"/>
              </a:lnSpc>
            </a:pPr>
            <a:r>
              <a:rPr lang="en-US" altLang="zh-CN" sz="2200" dirty="0">
                <a:solidFill>
                  <a:schemeClr val="tx1"/>
                </a:solidFill>
              </a:rPr>
              <a:t> </a:t>
            </a:r>
            <a:r>
              <a:rPr lang="en-US" altLang="zh-CN" sz="2200" dirty="0" smtClean="0">
                <a:solidFill>
                  <a:schemeClr val="tx1"/>
                </a:solidFill>
              </a:rPr>
              <a:t>       </a:t>
            </a:r>
            <a:r>
              <a:rPr lang="zh-CN" altLang="zh-CN" sz="2200" dirty="0" smtClean="0">
                <a:solidFill>
                  <a:schemeClr val="tx1"/>
                </a:solidFill>
              </a:rPr>
              <a:t>二</a:t>
            </a:r>
            <a:r>
              <a:rPr lang="zh-CN" altLang="zh-CN" sz="2200" dirty="0">
                <a:solidFill>
                  <a:schemeClr val="tx1"/>
                </a:solidFill>
              </a:rPr>
              <a:t>级单位内部核查，最终确实查无下落的填写</a:t>
            </a:r>
            <a:r>
              <a:rPr lang="zh-CN" altLang="zh-CN" sz="2200" dirty="0">
                <a:solidFill>
                  <a:srgbClr val="C00000"/>
                </a:solidFill>
              </a:rPr>
              <a:t>《设备（家具）盘亏登记表》</a:t>
            </a:r>
            <a:r>
              <a:rPr lang="zh-CN" altLang="zh-CN" sz="2200" dirty="0">
                <a:solidFill>
                  <a:schemeClr val="tx1"/>
                </a:solidFill>
              </a:rPr>
              <a:t>，同时填写</a:t>
            </a:r>
            <a:r>
              <a:rPr lang="zh-CN" altLang="zh-CN" sz="2200" dirty="0">
                <a:solidFill>
                  <a:srgbClr val="C00000"/>
                </a:solidFill>
              </a:rPr>
              <a:t>《设备（家具）损失申报表》</a:t>
            </a:r>
            <a:r>
              <a:rPr lang="zh-CN" altLang="zh-CN" sz="2200" dirty="0">
                <a:solidFill>
                  <a:schemeClr val="tx1"/>
                </a:solidFill>
              </a:rPr>
              <a:t>说明原因并提交相关证明材料，经二级单位负责人签署意见后，报学校国有资产清查领导小组（以下简称领导小组）审核。</a:t>
            </a:r>
            <a:endParaRPr lang="zh-CN" altLang="en-US" sz="2200" dirty="0">
              <a:solidFill>
                <a:schemeClr val="tx1"/>
              </a:solidFill>
            </a:endParaRPr>
          </a:p>
        </p:txBody>
      </p:sp>
      <p:sp>
        <p:nvSpPr>
          <p:cNvPr id="7" name="矩形 6"/>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（一）单位自查</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8" name="矩形 7"/>
          <p:cNvSpPr/>
          <p:nvPr/>
        </p:nvSpPr>
        <p:spPr>
          <a:xfrm>
            <a:off x="1037679" y="2095860"/>
            <a:ext cx="2196435"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 </a:t>
            </a:r>
            <a:r>
              <a:rPr lang="en-US" altLang="zh-CN" sz="2600" dirty="0" smtClean="0">
                <a:solidFill>
                  <a:schemeClr val="tx1"/>
                </a:solidFill>
                <a:latin typeface="黑体" panose="02010609060101010101" pitchFamily="49" charset="-122"/>
                <a:ea typeface="黑体" panose="02010609060101010101" pitchFamily="49" charset="-122"/>
              </a:rPr>
              <a:t>2</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清点核对</a:t>
            </a:r>
            <a:endParaRPr lang="zh-CN" altLang="en-US" sz="2600"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9115930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219483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工作流程</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793376" y="2588303"/>
            <a:ext cx="8122024" cy="3293209"/>
          </a:xfrm>
          <a:prstGeom prst="rect">
            <a:avLst/>
          </a:prstGeom>
        </p:spPr>
        <p:txBody>
          <a:bodyPr wrap="square">
            <a:spAutoFit/>
          </a:bodyPr>
          <a:lstStyle/>
          <a:p>
            <a:pPr>
              <a:lnSpc>
                <a:spcPct val="150000"/>
              </a:lnSpc>
            </a:pPr>
            <a:r>
              <a:rPr lang="zh-CN" altLang="zh-CN" sz="2200" dirty="0">
                <a:solidFill>
                  <a:schemeClr val="tx1"/>
                </a:solidFill>
              </a:rPr>
              <a:t>有物无账（盘盈）的</a:t>
            </a:r>
            <a:r>
              <a:rPr lang="zh-CN" altLang="zh-CN" sz="2200" dirty="0" smtClean="0">
                <a:solidFill>
                  <a:schemeClr val="tx1"/>
                </a:solidFill>
              </a:rPr>
              <a:t>：</a:t>
            </a:r>
            <a:endParaRPr lang="en-US" altLang="zh-CN" sz="2200" dirty="0" smtClean="0">
              <a:solidFill>
                <a:schemeClr val="tx1"/>
              </a:solidFill>
            </a:endParaRPr>
          </a:p>
          <a:p>
            <a:pPr>
              <a:lnSpc>
                <a:spcPts val="3500"/>
              </a:lnSpc>
            </a:pPr>
            <a:r>
              <a:rPr lang="en-US" altLang="zh-CN" sz="2200" dirty="0" smtClean="0">
                <a:solidFill>
                  <a:schemeClr val="tx1"/>
                </a:solidFill>
              </a:rPr>
              <a:t>        </a:t>
            </a:r>
            <a:r>
              <a:rPr lang="zh-CN" altLang="zh-CN" sz="2200" dirty="0" smtClean="0">
                <a:solidFill>
                  <a:schemeClr val="tx1"/>
                </a:solidFill>
              </a:rPr>
              <a:t>填写</a:t>
            </a:r>
            <a:r>
              <a:rPr lang="zh-CN" altLang="zh-CN" sz="2200" dirty="0">
                <a:solidFill>
                  <a:srgbClr val="C00000"/>
                </a:solidFill>
              </a:rPr>
              <a:t>《设备（家具）清查盘点表》</a:t>
            </a:r>
            <a:r>
              <a:rPr lang="zh-CN" altLang="zh-CN" sz="2200" dirty="0">
                <a:solidFill>
                  <a:schemeClr val="tx1"/>
                </a:solidFill>
              </a:rPr>
              <a:t>并在相应的信息字段中注明</a:t>
            </a:r>
            <a:r>
              <a:rPr lang="zh-CN" altLang="zh-CN" sz="2200" dirty="0" smtClean="0">
                <a:solidFill>
                  <a:schemeClr val="tx1"/>
                </a:solidFill>
              </a:rPr>
              <a:t>。</a:t>
            </a:r>
            <a:endParaRPr lang="en-US" altLang="zh-CN" sz="2200" dirty="0" smtClean="0">
              <a:solidFill>
                <a:schemeClr val="tx1"/>
              </a:solidFill>
            </a:endParaRPr>
          </a:p>
          <a:p>
            <a:pPr>
              <a:lnSpc>
                <a:spcPts val="3500"/>
              </a:lnSpc>
            </a:pPr>
            <a:r>
              <a:rPr lang="en-US" altLang="zh-CN" sz="2200" dirty="0">
                <a:solidFill>
                  <a:schemeClr val="tx1"/>
                </a:solidFill>
              </a:rPr>
              <a:t> </a:t>
            </a:r>
            <a:r>
              <a:rPr lang="en-US" altLang="zh-CN" sz="2200" dirty="0" smtClean="0">
                <a:solidFill>
                  <a:schemeClr val="tx1"/>
                </a:solidFill>
              </a:rPr>
              <a:t>       </a:t>
            </a:r>
            <a:r>
              <a:rPr lang="zh-CN" altLang="zh-CN" sz="2200" dirty="0" smtClean="0">
                <a:solidFill>
                  <a:schemeClr val="tx1"/>
                </a:solidFill>
              </a:rPr>
              <a:t>二</a:t>
            </a:r>
            <a:r>
              <a:rPr lang="zh-CN" altLang="zh-CN" sz="2200" dirty="0">
                <a:solidFill>
                  <a:schemeClr val="tx1"/>
                </a:solidFill>
              </a:rPr>
              <a:t>级单位进行核对和甄别，在排除租入、借入、外单位寄存等情况后，填写《</a:t>
            </a:r>
            <a:r>
              <a:rPr lang="zh-CN" altLang="zh-CN" sz="2200" dirty="0">
                <a:solidFill>
                  <a:srgbClr val="C00000"/>
                </a:solidFill>
              </a:rPr>
              <a:t>设备（家具）盘盈登记表》</a:t>
            </a:r>
            <a:r>
              <a:rPr lang="zh-CN" altLang="zh-CN" sz="2200" dirty="0">
                <a:solidFill>
                  <a:schemeClr val="tx1"/>
                </a:solidFill>
              </a:rPr>
              <a:t>，同时填写</a:t>
            </a:r>
            <a:r>
              <a:rPr lang="zh-CN" altLang="zh-CN" sz="2200" dirty="0">
                <a:solidFill>
                  <a:srgbClr val="C00000"/>
                </a:solidFill>
              </a:rPr>
              <a:t>《设备（家具）盘盈申报表》</a:t>
            </a:r>
            <a:r>
              <a:rPr lang="zh-CN" altLang="zh-CN" sz="2200" dirty="0">
                <a:solidFill>
                  <a:schemeClr val="tx1"/>
                </a:solidFill>
              </a:rPr>
              <a:t>说明原因并提交相关证明材料，经二级单位负责人签署意见后，报领导小组审核。</a:t>
            </a:r>
            <a:endParaRPr lang="zh-CN" altLang="en-US" sz="2200" dirty="0">
              <a:solidFill>
                <a:schemeClr val="tx1"/>
              </a:solidFill>
            </a:endParaRPr>
          </a:p>
        </p:txBody>
      </p:sp>
      <p:sp>
        <p:nvSpPr>
          <p:cNvPr id="7" name="矩形 6"/>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（一）单位自查</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8" name="矩形 7"/>
          <p:cNvSpPr/>
          <p:nvPr/>
        </p:nvSpPr>
        <p:spPr>
          <a:xfrm>
            <a:off x="1037679" y="2095860"/>
            <a:ext cx="2196435"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 </a:t>
            </a:r>
            <a:r>
              <a:rPr lang="en-US" altLang="zh-CN" sz="2600" dirty="0" smtClean="0">
                <a:solidFill>
                  <a:schemeClr val="tx1"/>
                </a:solidFill>
                <a:latin typeface="黑体" panose="02010609060101010101" pitchFamily="49" charset="-122"/>
                <a:ea typeface="黑体" panose="02010609060101010101" pitchFamily="49" charset="-122"/>
              </a:rPr>
              <a:t>2</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清点核对</a:t>
            </a:r>
            <a:endParaRPr lang="zh-CN" altLang="en-US" sz="2600"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9115930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219483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工作流程</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（一）单位自查</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1037679" y="2095860"/>
            <a:ext cx="2196435"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 </a:t>
            </a:r>
            <a:r>
              <a:rPr lang="en-US" altLang="zh-CN" sz="2600" dirty="0" smtClean="0">
                <a:solidFill>
                  <a:schemeClr val="tx1"/>
                </a:solidFill>
                <a:latin typeface="黑体" panose="02010609060101010101" pitchFamily="49" charset="-122"/>
                <a:ea typeface="黑体" panose="02010609060101010101" pitchFamily="49" charset="-122"/>
              </a:rPr>
              <a:t>2</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清点核对</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1048870" y="2590588"/>
            <a:ext cx="7785848" cy="3293209"/>
          </a:xfrm>
          <a:prstGeom prst="rect">
            <a:avLst/>
          </a:prstGeom>
        </p:spPr>
        <p:txBody>
          <a:bodyPr wrap="square">
            <a:spAutoFit/>
          </a:bodyPr>
          <a:lstStyle/>
          <a:p>
            <a:pPr>
              <a:lnSpc>
                <a:spcPct val="150000"/>
              </a:lnSpc>
            </a:pPr>
            <a:r>
              <a:rPr lang="zh-CN" altLang="zh-CN" sz="2200" dirty="0">
                <a:solidFill>
                  <a:schemeClr val="tx1"/>
                </a:solidFill>
              </a:rPr>
              <a:t>校外存放的</a:t>
            </a:r>
            <a:r>
              <a:rPr lang="zh-CN" altLang="zh-CN" sz="2200" dirty="0" smtClean="0">
                <a:solidFill>
                  <a:schemeClr val="tx1"/>
                </a:solidFill>
              </a:rPr>
              <a:t>：</a:t>
            </a:r>
            <a:endParaRPr lang="en-US" altLang="zh-CN" sz="2200" dirty="0" smtClean="0">
              <a:solidFill>
                <a:schemeClr val="tx1"/>
              </a:solidFill>
            </a:endParaRPr>
          </a:p>
          <a:p>
            <a:pPr>
              <a:lnSpc>
                <a:spcPts val="3500"/>
              </a:lnSpc>
            </a:pPr>
            <a:r>
              <a:rPr lang="en-US" altLang="zh-CN" sz="2200" dirty="0" smtClean="0">
                <a:solidFill>
                  <a:schemeClr val="tx1"/>
                </a:solidFill>
              </a:rPr>
              <a:t>        </a:t>
            </a:r>
            <a:r>
              <a:rPr lang="zh-CN" altLang="zh-CN" sz="2200" dirty="0" smtClean="0">
                <a:solidFill>
                  <a:schemeClr val="tx1"/>
                </a:solidFill>
              </a:rPr>
              <a:t>便于</a:t>
            </a:r>
            <a:r>
              <a:rPr lang="zh-CN" altLang="zh-CN" sz="2200" dirty="0">
                <a:solidFill>
                  <a:schemeClr val="tx1"/>
                </a:solidFill>
              </a:rPr>
              <a:t>携带的必须带回学校</a:t>
            </a:r>
            <a:r>
              <a:rPr lang="zh-CN" altLang="zh-CN" sz="2200" dirty="0" smtClean="0">
                <a:solidFill>
                  <a:schemeClr val="tx1"/>
                </a:solidFill>
              </a:rPr>
              <a:t>备查</a:t>
            </a:r>
            <a:r>
              <a:rPr lang="zh-CN" altLang="en-US" sz="2200" dirty="0" smtClean="0">
                <a:solidFill>
                  <a:schemeClr val="tx1"/>
                </a:solidFill>
              </a:rPr>
              <a:t>。</a:t>
            </a:r>
            <a:endParaRPr lang="en-US" altLang="zh-CN" sz="2200" dirty="0" smtClean="0">
              <a:solidFill>
                <a:schemeClr val="tx1"/>
              </a:solidFill>
            </a:endParaRPr>
          </a:p>
          <a:p>
            <a:pPr>
              <a:lnSpc>
                <a:spcPts val="3500"/>
              </a:lnSpc>
            </a:pPr>
            <a:r>
              <a:rPr lang="en-US" altLang="zh-CN" sz="2200" dirty="0">
                <a:solidFill>
                  <a:schemeClr val="tx1"/>
                </a:solidFill>
              </a:rPr>
              <a:t> </a:t>
            </a:r>
            <a:r>
              <a:rPr lang="en-US" altLang="zh-CN" sz="2200" dirty="0" smtClean="0">
                <a:solidFill>
                  <a:schemeClr val="tx1"/>
                </a:solidFill>
              </a:rPr>
              <a:t>       </a:t>
            </a:r>
            <a:r>
              <a:rPr lang="zh-CN" altLang="zh-CN" sz="2200" dirty="0" smtClean="0">
                <a:solidFill>
                  <a:schemeClr val="tx1"/>
                </a:solidFill>
              </a:rPr>
              <a:t>确</a:t>
            </a:r>
            <a:r>
              <a:rPr lang="zh-CN" altLang="zh-CN" sz="2200" dirty="0">
                <a:solidFill>
                  <a:schemeClr val="tx1"/>
                </a:solidFill>
              </a:rPr>
              <a:t>属客观原因（现场试验设备、学校批准校外共建实验室用设备</a:t>
            </a:r>
            <a:r>
              <a:rPr lang="zh-CN" altLang="zh-CN" sz="2200" dirty="0" smtClean="0">
                <a:solidFill>
                  <a:schemeClr val="tx1"/>
                </a:solidFill>
              </a:rPr>
              <a:t>）</a:t>
            </a:r>
            <a:r>
              <a:rPr lang="zh-CN" altLang="en-US" sz="2200" dirty="0" smtClean="0">
                <a:solidFill>
                  <a:schemeClr val="tx1"/>
                </a:solidFill>
              </a:rPr>
              <a:t>无法带回的</a:t>
            </a:r>
            <a:r>
              <a:rPr lang="zh-CN" altLang="zh-CN" sz="2200" dirty="0" smtClean="0">
                <a:solidFill>
                  <a:schemeClr val="tx1"/>
                </a:solidFill>
              </a:rPr>
              <a:t>，</a:t>
            </a:r>
            <a:r>
              <a:rPr lang="zh-CN" altLang="zh-CN" sz="2200" dirty="0">
                <a:solidFill>
                  <a:schemeClr val="tx1"/>
                </a:solidFill>
              </a:rPr>
              <a:t>须提供详细书面说明材料、填写</a:t>
            </a:r>
            <a:r>
              <a:rPr lang="zh-CN" altLang="zh-CN" sz="2200" dirty="0">
                <a:solidFill>
                  <a:srgbClr val="C00000"/>
                </a:solidFill>
              </a:rPr>
              <a:t>《校外存放资产情况登记表》</a:t>
            </a:r>
            <a:r>
              <a:rPr lang="zh-CN" altLang="zh-CN" sz="2200" dirty="0">
                <a:solidFill>
                  <a:schemeClr val="tx1"/>
                </a:solidFill>
              </a:rPr>
              <a:t>并提交校外设备的相关照片（整体照、型号部位及铭牌照及条码标签照各</a:t>
            </a:r>
            <a:r>
              <a:rPr lang="en-US" altLang="zh-CN" sz="2200" dirty="0">
                <a:solidFill>
                  <a:schemeClr val="tx1"/>
                </a:solidFill>
              </a:rPr>
              <a:t>1</a:t>
            </a:r>
            <a:r>
              <a:rPr lang="zh-CN" altLang="zh-CN" sz="2200" dirty="0">
                <a:solidFill>
                  <a:schemeClr val="tx1"/>
                </a:solidFill>
              </a:rPr>
              <a:t>张，条码照片要求清晰可辨认）。</a:t>
            </a:r>
            <a:endParaRPr lang="zh-CN" altLang="en-US" sz="2200" dirty="0">
              <a:solidFill>
                <a:schemeClr val="tx1"/>
              </a:solidFill>
            </a:endParaRPr>
          </a:p>
        </p:txBody>
      </p:sp>
    </p:spTree>
    <p:extLst>
      <p:ext uri="{BB962C8B-B14F-4D97-AF65-F5344CB8AC3E}">
        <p14:creationId xmlns:p14="http://schemas.microsoft.com/office/powerpoint/2010/main" val="309115930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中国石油大学（华东）"/>
          <p:cNvPicPr>
            <a:picLocks noChangeAspect="1" noChangeArrowheads="1"/>
          </p:cNvPicPr>
          <p:nvPr/>
        </p:nvPicPr>
        <p:blipFill rotWithShape="1">
          <a:blip r:embed="rId2">
            <a:extLst>
              <a:ext uri="{28A0092B-C50C-407E-A947-70E740481C1C}">
                <a14:useLocalDpi xmlns:a14="http://schemas.microsoft.com/office/drawing/2010/main" val="0"/>
              </a:ext>
            </a:extLst>
          </a:blip>
          <a:srcRect l="11577"/>
          <a:stretch/>
        </p:blipFill>
        <p:spPr bwMode="auto">
          <a:xfrm>
            <a:off x="107576" y="191810"/>
            <a:ext cx="3281084" cy="8167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矩形 2"/>
          <p:cNvSpPr/>
          <p:nvPr/>
        </p:nvSpPr>
        <p:spPr>
          <a:xfrm>
            <a:off x="107576" y="1062301"/>
            <a:ext cx="2194832"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二</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工作流程</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510988" y="1557961"/>
            <a:ext cx="2529860" cy="492443"/>
          </a:xfrm>
          <a:prstGeom prst="rect">
            <a:avLst/>
          </a:prstGeom>
        </p:spPr>
        <p:txBody>
          <a:bodyPr wrap="none">
            <a:spAutoFit/>
          </a:bodyPr>
          <a:lstStyle/>
          <a:p>
            <a:r>
              <a:rPr lang="zh-CN" altLang="en-US" sz="2600" dirty="0" smtClean="0">
                <a:solidFill>
                  <a:schemeClr val="tx1"/>
                </a:solidFill>
                <a:latin typeface="黑体" panose="02010609060101010101" pitchFamily="49" charset="-122"/>
                <a:ea typeface="黑体" panose="02010609060101010101" pitchFamily="49" charset="-122"/>
              </a:rPr>
              <a:t>（一）单位自查</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1037679" y="2095860"/>
            <a:ext cx="2196435" cy="492443"/>
          </a:xfrm>
          <a:prstGeom prst="rect">
            <a:avLst/>
          </a:prstGeom>
        </p:spPr>
        <p:txBody>
          <a:bodyPr wrap="none">
            <a:spAutoFit/>
          </a:bodyPr>
          <a:lstStyle/>
          <a:p>
            <a:r>
              <a:rPr lang="en-US" altLang="zh-CN" sz="2600" dirty="0">
                <a:solidFill>
                  <a:schemeClr val="tx1"/>
                </a:solidFill>
                <a:latin typeface="黑体" panose="02010609060101010101" pitchFamily="49" charset="-122"/>
                <a:ea typeface="黑体" panose="02010609060101010101" pitchFamily="49" charset="-122"/>
              </a:rPr>
              <a:t> </a:t>
            </a:r>
            <a:r>
              <a:rPr lang="en-US" altLang="zh-CN" sz="2600" dirty="0" smtClean="0">
                <a:solidFill>
                  <a:schemeClr val="tx1"/>
                </a:solidFill>
                <a:latin typeface="黑体" panose="02010609060101010101" pitchFamily="49" charset="-122"/>
                <a:ea typeface="黑体" panose="02010609060101010101" pitchFamily="49" charset="-122"/>
              </a:rPr>
              <a:t>2</a:t>
            </a:r>
            <a:r>
              <a:rPr lang="zh-CN" altLang="zh-CN" sz="2600" dirty="0" smtClean="0">
                <a:solidFill>
                  <a:schemeClr val="tx1"/>
                </a:solidFill>
                <a:latin typeface="黑体" panose="02010609060101010101" pitchFamily="49" charset="-122"/>
                <a:ea typeface="黑体" panose="02010609060101010101" pitchFamily="49" charset="-122"/>
              </a:rPr>
              <a:t>、</a:t>
            </a:r>
            <a:r>
              <a:rPr lang="zh-CN" altLang="en-US" sz="2600" dirty="0" smtClean="0">
                <a:solidFill>
                  <a:schemeClr val="tx1"/>
                </a:solidFill>
                <a:latin typeface="黑体" panose="02010609060101010101" pitchFamily="49" charset="-122"/>
                <a:ea typeface="黑体" panose="02010609060101010101" pitchFamily="49" charset="-122"/>
              </a:rPr>
              <a:t>清点核对</a:t>
            </a:r>
            <a:endParaRPr lang="zh-CN" altLang="en-US" sz="26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1037679" y="2690336"/>
            <a:ext cx="7259156" cy="2123658"/>
          </a:xfrm>
          <a:prstGeom prst="rect">
            <a:avLst/>
          </a:prstGeom>
        </p:spPr>
        <p:txBody>
          <a:bodyPr wrap="square">
            <a:spAutoFit/>
          </a:bodyPr>
          <a:lstStyle/>
          <a:p>
            <a:pPr>
              <a:lnSpc>
                <a:spcPct val="150000"/>
              </a:lnSpc>
            </a:pPr>
            <a:r>
              <a:rPr lang="zh-CN" altLang="zh-CN" sz="2200" dirty="0">
                <a:solidFill>
                  <a:schemeClr val="tx1"/>
                </a:solidFill>
              </a:rPr>
              <a:t>现时不在岗人员资产</a:t>
            </a:r>
            <a:r>
              <a:rPr lang="zh-CN" altLang="zh-CN" sz="2200" dirty="0" smtClean="0">
                <a:solidFill>
                  <a:schemeClr val="tx1"/>
                </a:solidFill>
              </a:rPr>
              <a:t>：</a:t>
            </a:r>
            <a:endParaRPr lang="en-US" altLang="zh-CN" sz="2200" dirty="0" smtClean="0">
              <a:solidFill>
                <a:schemeClr val="tx1"/>
              </a:solidFill>
            </a:endParaRPr>
          </a:p>
          <a:p>
            <a:pPr>
              <a:lnSpc>
                <a:spcPct val="150000"/>
              </a:lnSpc>
            </a:pPr>
            <a:r>
              <a:rPr lang="en-US" altLang="zh-CN" sz="2200" dirty="0">
                <a:solidFill>
                  <a:schemeClr val="tx1"/>
                </a:solidFill>
              </a:rPr>
              <a:t> </a:t>
            </a:r>
            <a:r>
              <a:rPr lang="en-US" altLang="zh-CN" sz="2200" dirty="0" smtClean="0">
                <a:solidFill>
                  <a:schemeClr val="tx1"/>
                </a:solidFill>
              </a:rPr>
              <a:t>       </a:t>
            </a:r>
            <a:r>
              <a:rPr lang="zh-CN" altLang="zh-CN" sz="2200" dirty="0" smtClean="0">
                <a:solidFill>
                  <a:schemeClr val="tx1"/>
                </a:solidFill>
              </a:rPr>
              <a:t>如</a:t>
            </a:r>
            <a:r>
              <a:rPr lang="zh-CN" altLang="zh-CN" sz="2200" dirty="0">
                <a:solidFill>
                  <a:schemeClr val="tx1"/>
                </a:solidFill>
              </a:rPr>
              <a:t>岗位变动、退休等情况，该类资产由原领用人所属单位负责与相关人员沟通、逐一落实并填写相关表格</a:t>
            </a:r>
            <a:r>
              <a:rPr lang="zh-CN" altLang="zh-CN" sz="2200" dirty="0" smtClean="0">
                <a:solidFill>
                  <a:schemeClr val="tx1"/>
                </a:solidFill>
              </a:rPr>
              <a:t>，填写</a:t>
            </a:r>
            <a:r>
              <a:rPr lang="zh-CN" altLang="zh-CN" sz="2200" dirty="0">
                <a:solidFill>
                  <a:srgbClr val="C00000"/>
                </a:solidFill>
              </a:rPr>
              <a:t>《设备（家具）交接表》</a:t>
            </a:r>
            <a:r>
              <a:rPr lang="zh-CN" altLang="zh-CN" sz="2200" dirty="0">
                <a:solidFill>
                  <a:schemeClr val="tx1"/>
                </a:solidFill>
              </a:rPr>
              <a:t>及时办理资产交接手续。</a:t>
            </a:r>
            <a:endParaRPr lang="zh-CN" altLang="en-US" sz="2200" dirty="0">
              <a:solidFill>
                <a:schemeClr val="tx1"/>
              </a:solidFill>
            </a:endParaRPr>
          </a:p>
        </p:txBody>
      </p:sp>
    </p:spTree>
    <p:extLst>
      <p:ext uri="{BB962C8B-B14F-4D97-AF65-F5344CB8AC3E}">
        <p14:creationId xmlns:p14="http://schemas.microsoft.com/office/powerpoint/2010/main" val="364544307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JQ_红色">
  <a:themeElements>
    <a:clrScheme name="template-2003_final5.19 2">
      <a:dk1>
        <a:srgbClr val="000000"/>
      </a:dk1>
      <a:lt1>
        <a:srgbClr val="FFFFFF"/>
      </a:lt1>
      <a:dk2>
        <a:srgbClr val="990000"/>
      </a:dk2>
      <a:lt2>
        <a:srgbClr val="707070"/>
      </a:lt2>
      <a:accent1>
        <a:srgbClr val="2B6AAD"/>
      </a:accent1>
      <a:accent2>
        <a:srgbClr val="F0A00C"/>
      </a:accent2>
      <a:accent3>
        <a:srgbClr val="FFFFFF"/>
      </a:accent3>
      <a:accent4>
        <a:srgbClr val="000000"/>
      </a:accent4>
      <a:accent5>
        <a:srgbClr val="ACB9D3"/>
      </a:accent5>
      <a:accent6>
        <a:srgbClr val="D9910A"/>
      </a:accent6>
      <a:hlink>
        <a:srgbClr val="19857C"/>
      </a:hlink>
      <a:folHlink>
        <a:srgbClr val="CC0000"/>
      </a:folHlink>
    </a:clrScheme>
    <a:fontScheme name="template-2003_final5.19">
      <a:majorFont>
        <a:latin typeface="Verdana"/>
        <a:ea typeface=""/>
        <a:cs typeface=""/>
      </a:majorFont>
      <a:minorFont>
        <a:latin typeface="Verdana"/>
        <a:ea typeface=""/>
        <a:cs typeface=""/>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bg1"/>
            </a:solidFill>
            <a:effectLst/>
            <a:latin typeface="Arial"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smtClean="0">
            <a:solidFill>
              <a:schemeClr val="tx1"/>
            </a:solidFill>
          </a:defRPr>
        </a:defPPr>
      </a:lstStyle>
    </a:txDef>
  </a:objectDefaults>
  <a:extraClrSchemeLst>
    <a:extraClrScheme>
      <a:clrScheme name="template-2003_final5.1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2003_final5.19 2">
        <a:dk1>
          <a:srgbClr val="000000"/>
        </a:dk1>
        <a:lt1>
          <a:srgbClr val="FFFFFF"/>
        </a:lt1>
        <a:dk2>
          <a:srgbClr val="990000"/>
        </a:dk2>
        <a:lt2>
          <a:srgbClr val="707070"/>
        </a:lt2>
        <a:accent1>
          <a:srgbClr val="2B6AAD"/>
        </a:accent1>
        <a:accent2>
          <a:srgbClr val="F0A00C"/>
        </a:accent2>
        <a:accent3>
          <a:srgbClr val="FFFFFF"/>
        </a:accent3>
        <a:accent4>
          <a:srgbClr val="000000"/>
        </a:accent4>
        <a:accent5>
          <a:srgbClr val="ACB9D3"/>
        </a:accent5>
        <a:accent6>
          <a:srgbClr val="D9910A"/>
        </a:accent6>
        <a:hlink>
          <a:srgbClr val="19857C"/>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plate-2003_final5.19 2">
    <a:dk1>
      <a:srgbClr val="000000"/>
    </a:dk1>
    <a:lt1>
      <a:srgbClr val="FFFFFF"/>
    </a:lt1>
    <a:dk2>
      <a:srgbClr val="990000"/>
    </a:dk2>
    <a:lt2>
      <a:srgbClr val="707070"/>
    </a:lt2>
    <a:accent1>
      <a:srgbClr val="2B6AAD"/>
    </a:accent1>
    <a:accent2>
      <a:srgbClr val="F0A00C"/>
    </a:accent2>
    <a:accent3>
      <a:srgbClr val="FFFFFF"/>
    </a:accent3>
    <a:accent4>
      <a:srgbClr val="000000"/>
    </a:accent4>
    <a:accent5>
      <a:srgbClr val="ACB9D3"/>
    </a:accent5>
    <a:accent6>
      <a:srgbClr val="D9910A"/>
    </a:accent6>
    <a:hlink>
      <a:srgbClr val="19857C"/>
    </a:hlink>
    <a:folHlink>
      <a:srgbClr val="CC0000"/>
    </a:folHlink>
  </a:clrScheme>
</a:themeOverride>
</file>

<file path=ppt/theme/themeOverride2.xml><?xml version="1.0" encoding="utf-8"?>
<a:themeOverride xmlns:a="http://schemas.openxmlformats.org/drawingml/2006/main">
  <a:clrScheme name="template-2003_final5.19 2">
    <a:dk1>
      <a:srgbClr val="000000"/>
    </a:dk1>
    <a:lt1>
      <a:srgbClr val="FFFFFF"/>
    </a:lt1>
    <a:dk2>
      <a:srgbClr val="990000"/>
    </a:dk2>
    <a:lt2>
      <a:srgbClr val="707070"/>
    </a:lt2>
    <a:accent1>
      <a:srgbClr val="2B6AAD"/>
    </a:accent1>
    <a:accent2>
      <a:srgbClr val="F0A00C"/>
    </a:accent2>
    <a:accent3>
      <a:srgbClr val="FFFFFF"/>
    </a:accent3>
    <a:accent4>
      <a:srgbClr val="000000"/>
    </a:accent4>
    <a:accent5>
      <a:srgbClr val="ACB9D3"/>
    </a:accent5>
    <a:accent6>
      <a:srgbClr val="D9910A"/>
    </a:accent6>
    <a:hlink>
      <a:srgbClr val="19857C"/>
    </a:hlink>
    <a:folHlink>
      <a:srgbClr val="CC0000"/>
    </a:folHlink>
  </a:clrScheme>
</a:themeOverride>
</file>

<file path=ppt/theme/themeOverride3.xml><?xml version="1.0" encoding="utf-8"?>
<a:themeOverride xmlns:a="http://schemas.openxmlformats.org/drawingml/2006/main">
  <a:clrScheme name="template-2003_final5.19 2">
    <a:dk1>
      <a:srgbClr val="000000"/>
    </a:dk1>
    <a:lt1>
      <a:srgbClr val="FFFFFF"/>
    </a:lt1>
    <a:dk2>
      <a:srgbClr val="990000"/>
    </a:dk2>
    <a:lt2>
      <a:srgbClr val="707070"/>
    </a:lt2>
    <a:accent1>
      <a:srgbClr val="2B6AAD"/>
    </a:accent1>
    <a:accent2>
      <a:srgbClr val="F0A00C"/>
    </a:accent2>
    <a:accent3>
      <a:srgbClr val="FFFFFF"/>
    </a:accent3>
    <a:accent4>
      <a:srgbClr val="000000"/>
    </a:accent4>
    <a:accent5>
      <a:srgbClr val="ACB9D3"/>
    </a:accent5>
    <a:accent6>
      <a:srgbClr val="D9910A"/>
    </a:accent6>
    <a:hlink>
      <a:srgbClr val="19857C"/>
    </a:hlink>
    <a:folHlink>
      <a:srgbClr val="CC0000"/>
    </a:folHlink>
  </a:clrScheme>
</a:themeOverride>
</file>

<file path=docProps/app.xml><?xml version="1.0" encoding="utf-8"?>
<Properties xmlns="http://schemas.openxmlformats.org/officeDocument/2006/extended-properties" xmlns:vt="http://schemas.openxmlformats.org/officeDocument/2006/docPropsVTypes">
  <Template/>
  <TotalTime>30423</TotalTime>
  <Words>3322</Words>
  <Application>Microsoft Office PowerPoint</Application>
  <PresentationFormat>全屏显示(4:3)</PresentationFormat>
  <Paragraphs>256</Paragraphs>
  <Slides>42</Slides>
  <Notes>0</Notes>
  <HiddenSlides>0</HiddenSlides>
  <MMClips>0</MMClips>
  <ScaleCrop>false</ScaleCrop>
  <HeadingPairs>
    <vt:vector size="4" baseType="variant">
      <vt:variant>
        <vt:lpstr>主题</vt:lpstr>
      </vt:variant>
      <vt:variant>
        <vt:i4>1</vt:i4>
      </vt:variant>
      <vt:variant>
        <vt:lpstr>幻灯片标题</vt:lpstr>
      </vt:variant>
      <vt:variant>
        <vt:i4>42</vt:i4>
      </vt:variant>
    </vt:vector>
  </HeadingPairs>
  <TitlesOfParts>
    <vt:vector size="43" baseType="lpstr">
      <vt:lpstr>JQ_红色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行政政法财务和资产管理改革与创新</dc:title>
  <dc:creator>陈经纬</dc:creator>
  <cp:lastModifiedBy>SBK</cp:lastModifiedBy>
  <cp:revision>2412</cp:revision>
  <cp:lastPrinted>2012-11-19T15:16:55Z</cp:lastPrinted>
  <dcterms:created xsi:type="dcterms:W3CDTF">2003-05-20T15:59:42Z</dcterms:created>
  <dcterms:modified xsi:type="dcterms:W3CDTF">2016-04-27T02:40:50Z</dcterms:modified>
</cp:coreProperties>
</file>